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tags/tag46.xml" ContentType="application/vnd.openxmlformats-officedocument.presentationml.tags+xml"/>
  <Override PartName="/ppt/notesSlides/notesSlide2.xml" ContentType="application/vnd.openxmlformats-officedocument.presentationml.notesSlide+xml"/>
  <Override PartName="/ppt/tags/tag47.xml" ContentType="application/vnd.openxmlformats-officedocument.presentationml.tags+xml"/>
  <Override PartName="/ppt/notesSlides/notesSlide3.xml" ContentType="application/vnd.openxmlformats-officedocument.presentationml.notesSlide+xml"/>
  <Override PartName="/ppt/tags/tag4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9.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4" r:id="rId3"/>
    <p:sldMasterId id="2147483687" r:id="rId4"/>
    <p:sldMasterId id="2147483696" r:id="rId5"/>
    <p:sldMasterId id="2147483715" r:id="rId6"/>
  </p:sldMasterIdLst>
  <p:notesMasterIdLst>
    <p:notesMasterId r:id="rId21"/>
  </p:notesMasterIdLst>
  <p:sldIdLst>
    <p:sldId id="22400" r:id="rId7"/>
    <p:sldId id="22399" r:id="rId8"/>
    <p:sldId id="22424" r:id="rId9"/>
    <p:sldId id="22432" r:id="rId10"/>
    <p:sldId id="257" r:id="rId11"/>
    <p:sldId id="258" r:id="rId12"/>
    <p:sldId id="259" r:id="rId13"/>
    <p:sldId id="260" r:id="rId14"/>
    <p:sldId id="261" r:id="rId15"/>
    <p:sldId id="262" r:id="rId16"/>
    <p:sldId id="263" r:id="rId17"/>
    <p:sldId id="264" r:id="rId18"/>
    <p:sldId id="265" r:id="rId19"/>
    <p:sldId id="22414"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06" userDrawn="1">
          <p15:clr>
            <a:srgbClr val="A4A3A4"/>
          </p15:clr>
        </p15:guide>
        <p15:guide id="3" orient="horz" pos="21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XUELIN543" initials="L" lastIdx="1" clrIdx="0"/>
  <p:cmAuthor id="2" name="李雪林(Lynn)" initials="李雪林(Lynn)"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8637"/>
    <a:srgbClr val="E75C01"/>
    <a:srgbClr val="FF0000"/>
    <a:srgbClr val="CCFFCC"/>
    <a:srgbClr val="FFE066"/>
    <a:srgbClr val="92D050"/>
    <a:srgbClr val="FFEDE8"/>
    <a:srgbClr val="6C7079"/>
    <a:srgbClr val="C6BAB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3672" autoAdjust="0"/>
  </p:normalViewPr>
  <p:slideViewPr>
    <p:cSldViewPr snapToGrid="0">
      <p:cViewPr varScale="1">
        <p:scale>
          <a:sx n="141" d="100"/>
          <a:sy n="141" d="100"/>
        </p:scale>
        <p:origin x="92" y="368"/>
      </p:cViewPr>
      <p:guideLst>
        <p:guide pos="506"/>
        <p:guide orient="horz" pos="2183"/>
      </p:guideLst>
    </p:cSldViewPr>
  </p:slideViewPr>
  <p:notesTextViewPr>
    <p:cViewPr>
      <p:scale>
        <a:sx n="100" d="100"/>
        <a:sy n="100" d="100"/>
      </p:scale>
      <p:origin x="0" y="0"/>
    </p:cViewPr>
  </p:notesTextViewPr>
  <p:sorterViewPr>
    <p:cViewPr>
      <p:scale>
        <a:sx n="100" d="100"/>
        <a:sy n="100" d="100"/>
      </p:scale>
      <p:origin x="0" y="-55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40B61-9EC6-4E35-A1C4-ADBE3ECBD7FA}" type="datetimeFigureOut">
              <a:rPr lang="zh-CN" altLang="en-US" smtClean="0"/>
              <a:t>2021/4/17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8B9AEA-77EB-4470-8285-6D3A24235B46}" type="slidenum">
              <a:rPr lang="zh-CN" altLang="en-US" smtClean="0"/>
              <a:t>‹#›</a:t>
            </a:fld>
            <a:endParaRPr lang="zh-CN" altLang="en-US"/>
          </a:p>
        </p:txBody>
      </p:sp>
    </p:spTree>
    <p:extLst>
      <p:ext uri="{BB962C8B-B14F-4D97-AF65-F5344CB8AC3E}">
        <p14:creationId xmlns:p14="http://schemas.microsoft.com/office/powerpoint/2010/main" val="482307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a:t>2017/18</a:t>
            </a:r>
            <a:r>
              <a:rPr lang="zh-TW" altLang="en-US"/>
              <a:t>年度的服務數字</a:t>
            </a:r>
            <a:r>
              <a:rPr lang="zh-CN" altLang="en-US"/>
              <a:t>：</a:t>
            </a:r>
            <a:endParaRPr lang="zh-TW" altLang="en-US"/>
          </a:p>
          <a:p>
            <a:pPr marL="285750" indent="-285750">
              <a:buFont typeface="Arial" panose="020B0604020202020204" pitchFamily="34" charset="0"/>
              <a:buChar char="•"/>
            </a:pPr>
            <a:r>
              <a:rPr lang="zh-TW" altLang="en-US"/>
              <a:t>住院／日間病人出院人次約</a:t>
            </a:r>
            <a:r>
              <a:rPr lang="en-US" altLang="zh-TW"/>
              <a:t>182</a:t>
            </a:r>
            <a:r>
              <a:rPr lang="zh-TW" altLang="en-US"/>
              <a:t>萬；</a:t>
            </a:r>
          </a:p>
          <a:p>
            <a:pPr marL="285750" indent="-285750">
              <a:buFont typeface="Arial" panose="020B0604020202020204" pitchFamily="34" charset="0"/>
              <a:buChar char="•"/>
            </a:pPr>
            <a:r>
              <a:rPr lang="zh-TW" altLang="en-US"/>
              <a:t>急症室求診人次約</a:t>
            </a:r>
            <a:r>
              <a:rPr lang="en-US" altLang="zh-TW"/>
              <a:t>219</a:t>
            </a:r>
            <a:r>
              <a:rPr lang="zh-TW" altLang="en-US"/>
              <a:t>萬；</a:t>
            </a:r>
          </a:p>
          <a:p>
            <a:pPr marL="285750" indent="-285750">
              <a:buFont typeface="Arial" panose="020B0604020202020204" pitchFamily="34" charset="0"/>
              <a:buChar char="•"/>
            </a:pPr>
            <a:r>
              <a:rPr lang="zh-TW" altLang="en-US"/>
              <a:t>專科門診</a:t>
            </a:r>
            <a:r>
              <a:rPr lang="en-US" altLang="zh-TW"/>
              <a:t>(</a:t>
            </a:r>
            <a:r>
              <a:rPr lang="zh-TW" altLang="en-US"/>
              <a:t>臨床</a:t>
            </a:r>
            <a:r>
              <a:rPr lang="en-US" altLang="zh-TW"/>
              <a:t>)</a:t>
            </a:r>
            <a:r>
              <a:rPr lang="zh-TW" altLang="en-US"/>
              <a:t>求診人次約</a:t>
            </a:r>
            <a:r>
              <a:rPr lang="en-US" altLang="zh-TW"/>
              <a:t>772</a:t>
            </a:r>
            <a:r>
              <a:rPr lang="zh-TW" altLang="en-US"/>
              <a:t>萬；</a:t>
            </a:r>
          </a:p>
          <a:p>
            <a:pPr marL="285750" indent="-285750">
              <a:buFont typeface="Arial" panose="020B0604020202020204" pitchFamily="34" charset="0"/>
              <a:buChar char="•"/>
            </a:pPr>
            <a:r>
              <a:rPr lang="zh-TW" altLang="en-US"/>
              <a:t>專職醫療</a:t>
            </a:r>
            <a:r>
              <a:rPr lang="en-US" altLang="zh-TW"/>
              <a:t>(</a:t>
            </a:r>
            <a:r>
              <a:rPr lang="zh-TW" altLang="en-US"/>
              <a:t>門診</a:t>
            </a:r>
            <a:r>
              <a:rPr lang="en-US" altLang="zh-TW"/>
              <a:t>)</a:t>
            </a:r>
            <a:r>
              <a:rPr lang="zh-TW" altLang="en-US"/>
              <a:t>求診人次約</a:t>
            </a:r>
            <a:r>
              <a:rPr lang="en-US" altLang="zh-TW"/>
              <a:t>275</a:t>
            </a:r>
            <a:r>
              <a:rPr lang="zh-TW" altLang="en-US"/>
              <a:t>萬；</a:t>
            </a:r>
          </a:p>
          <a:p>
            <a:pPr marL="285750" indent="-285750">
              <a:buFont typeface="Arial" panose="020B0604020202020204" pitchFamily="34" charset="0"/>
              <a:buChar char="•"/>
            </a:pPr>
            <a:r>
              <a:rPr lang="zh-TW" altLang="en-US"/>
              <a:t>基層服務求診人次約</a:t>
            </a:r>
            <a:r>
              <a:rPr lang="en-US" altLang="zh-TW"/>
              <a:t>639</a:t>
            </a:r>
            <a:r>
              <a:rPr lang="zh-TW" altLang="en-US"/>
              <a:t>萬；以及</a:t>
            </a:r>
          </a:p>
          <a:p>
            <a:pPr marL="285750" indent="-285750">
              <a:buFont typeface="Arial" panose="020B0604020202020204" pitchFamily="34" charset="0"/>
              <a:buChar char="•"/>
            </a:pPr>
            <a:r>
              <a:rPr lang="zh-TW" altLang="en-US"/>
              <a:t>社區外展探訪次數約</a:t>
            </a:r>
            <a:r>
              <a:rPr lang="en-US" altLang="zh-TW"/>
              <a:t>210</a:t>
            </a:r>
            <a:r>
              <a:rPr lang="zh-TW" altLang="en-US"/>
              <a:t>萬</a:t>
            </a:r>
            <a:r>
              <a:rPr lang="zh-CN" altLang="en-US"/>
              <a:t>；</a:t>
            </a:r>
            <a:endParaRPr lang="en-US" altLang="zh-CN"/>
          </a:p>
          <a:p>
            <a:pPr marL="171450" indent="-171450">
              <a:buFontTx/>
              <a:buChar char="-"/>
            </a:pPr>
            <a:endParaRPr lang="zh-CN" altLang="en-US"/>
          </a:p>
        </p:txBody>
      </p:sp>
      <p:sp>
        <p:nvSpPr>
          <p:cNvPr id="4" name="灯片编号占位符 3"/>
          <p:cNvSpPr>
            <a:spLocks noGrp="1"/>
          </p:cNvSpPr>
          <p:nvPr>
            <p:ph type="sldNum" sz="quarter" idx="5"/>
          </p:nvPr>
        </p:nvSpPr>
        <p:spPr/>
        <p:txBody>
          <a:bodyPr/>
          <a:lstStyle/>
          <a:p>
            <a:fld id="{973FD293-EABC-44AE-AB05-FBD4D364DD52}" type="slidenum">
              <a:rPr lang="zh-CN" altLang="en-US" smtClean="0"/>
              <a:t>1</a:t>
            </a:fld>
            <a:endParaRPr lang="zh-CN" altLang="en-US"/>
          </a:p>
        </p:txBody>
      </p:sp>
    </p:spTree>
    <p:extLst>
      <p:ext uri="{BB962C8B-B14F-4D97-AF65-F5344CB8AC3E}">
        <p14:creationId xmlns:p14="http://schemas.microsoft.com/office/powerpoint/2010/main" val="3033353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2a7fa99c4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d2a7fa99c4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d2a7fa99c4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2a7fa99c4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d2a7fa99c4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65100" lvl="0" indent="-158750" algn="l" rtl="0">
              <a:lnSpc>
                <a:spcPct val="150000"/>
              </a:lnSpc>
              <a:spcBef>
                <a:spcPts val="200"/>
              </a:spcBef>
              <a:spcAft>
                <a:spcPts val="0"/>
              </a:spcAft>
              <a:buClr>
                <a:schemeClr val="dk1"/>
              </a:buClr>
              <a:buSzPts val="1100"/>
              <a:buChar char="•"/>
            </a:pPr>
            <a:r>
              <a:rPr lang="en" dirty="0">
                <a:solidFill>
                  <a:schemeClr val="dk1"/>
                </a:solidFill>
              </a:rPr>
              <a:t>适用于放射治疗，平扫或增强CT中，胸部癌症淋巴肿瘤靶区 (GTVnd) 的自动勾画</a:t>
            </a:r>
            <a:r>
              <a:rPr lang="zh-CN" altLang="en-US" dirty="0">
                <a:solidFill>
                  <a:schemeClr val="dk1"/>
                </a:solidFill>
              </a:rPr>
              <a:t>和检测</a:t>
            </a:r>
            <a:endParaRPr dirty="0"/>
          </a:p>
        </p:txBody>
      </p:sp>
      <p:sp>
        <p:nvSpPr>
          <p:cNvPr id="218" name="Google Shape;218;gd2a7fa99c4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2a7fa99c4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d2a7fa99c4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50000"/>
              </a:lnSpc>
              <a:spcBef>
                <a:spcPts val="200"/>
              </a:spcBef>
              <a:spcAft>
                <a:spcPts val="0"/>
              </a:spcAft>
              <a:buClr>
                <a:schemeClr val="dk1"/>
              </a:buClr>
              <a:buSzPts val="1200"/>
              <a:buChar char="●"/>
            </a:pPr>
            <a:r>
              <a:rPr lang="en">
                <a:solidFill>
                  <a:schemeClr val="dk1"/>
                </a:solidFill>
              </a:rPr>
              <a:t>适用于放射治疗，平扫或增强CT中，</a:t>
            </a:r>
            <a:r>
              <a:rPr lang="en" b="1">
                <a:solidFill>
                  <a:schemeClr val="dk1"/>
                </a:solidFill>
              </a:rPr>
              <a:t>食道癌肿瘤靶区 (GTV) 的自动勾画</a:t>
            </a:r>
            <a:endParaRPr/>
          </a:p>
        </p:txBody>
      </p:sp>
      <p:sp>
        <p:nvSpPr>
          <p:cNvPr id="236" name="Google Shape;236;gd2a7fa99c4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2a7fa99c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d2a7fa99c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65100" lvl="0" indent="-165100" algn="l" rtl="0">
              <a:spcBef>
                <a:spcPts val="1200"/>
              </a:spcBef>
              <a:spcAft>
                <a:spcPts val="0"/>
              </a:spcAft>
              <a:buClr>
                <a:schemeClr val="dk1"/>
              </a:buClr>
              <a:buSzPts val="1200"/>
              <a:buChar char="•"/>
            </a:pPr>
            <a:endParaRPr/>
          </a:p>
        </p:txBody>
      </p:sp>
      <p:sp>
        <p:nvSpPr>
          <p:cNvPr id="256" name="Google Shape;256;gd2a7fa99c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FD293-EABC-44AE-AB05-FBD4D364DD52}" type="slidenum">
              <a:rPr lang="zh-CN" altLang="en-US" smtClean="0"/>
              <a:t>14</a:t>
            </a:fld>
            <a:endParaRPr lang="zh-CN" altLang="en-US"/>
          </a:p>
        </p:txBody>
      </p:sp>
    </p:spTree>
    <p:extLst>
      <p:ext uri="{BB962C8B-B14F-4D97-AF65-F5344CB8AC3E}">
        <p14:creationId xmlns:p14="http://schemas.microsoft.com/office/powerpoint/2010/main" val="110018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sz="1200">
                <a:solidFill>
                  <a:schemeClr val="tx1"/>
                </a:solidFill>
                <a:cs typeface="+mn-ea"/>
                <a:sym typeface="+mn-lt"/>
              </a:rPr>
              <a:t>截至</a:t>
            </a:r>
            <a:r>
              <a:rPr lang="en-US" altLang="zh-CN" sz="1200">
                <a:solidFill>
                  <a:schemeClr val="tx1"/>
                </a:solidFill>
                <a:cs typeface="+mn-ea"/>
                <a:sym typeface="+mn-lt"/>
              </a:rPr>
              <a:t>2020</a:t>
            </a:r>
            <a:r>
              <a:rPr lang="zh-CN" altLang="en-US" sz="1200">
                <a:solidFill>
                  <a:schemeClr val="tx1"/>
                </a:solidFill>
                <a:cs typeface="+mn-ea"/>
                <a:sym typeface="+mn-lt"/>
              </a:rPr>
              <a:t>年</a:t>
            </a:r>
            <a:r>
              <a:rPr lang="en-US" altLang="zh-CN" sz="1200">
                <a:solidFill>
                  <a:schemeClr val="tx1"/>
                </a:solidFill>
                <a:cs typeface="+mn-ea"/>
                <a:sym typeface="+mn-lt"/>
              </a:rPr>
              <a:t>9</a:t>
            </a:r>
            <a:r>
              <a:rPr lang="zh-CN" altLang="en-US" sz="1200">
                <a:solidFill>
                  <a:schemeClr val="tx1"/>
                </a:solidFill>
                <a:cs typeface="+mn-ea"/>
                <a:sym typeface="+mn-lt"/>
              </a:rPr>
              <a:t>月底的</a:t>
            </a:r>
            <a:r>
              <a:rPr lang="en-US" altLang="zh-CN" sz="1200">
                <a:solidFill>
                  <a:schemeClr val="tx1"/>
                </a:solidFill>
                <a:cs typeface="+mn-ea"/>
                <a:sym typeface="+mn-lt"/>
              </a:rPr>
              <a:t>12</a:t>
            </a:r>
            <a:r>
              <a:rPr lang="zh-CN" altLang="en-US" sz="1200">
                <a:solidFill>
                  <a:schemeClr val="tx1"/>
                </a:solidFill>
                <a:cs typeface="+mn-ea"/>
                <a:sym typeface="+mn-lt"/>
              </a:rPr>
              <a:t>个月内，香港公立医院专科门诊的预约等候时间的中位数最多要</a:t>
            </a:r>
            <a:r>
              <a:rPr lang="en-US" altLang="zh-CN" sz="1200">
                <a:solidFill>
                  <a:schemeClr val="tx1"/>
                </a:solidFill>
                <a:cs typeface="+mn-ea"/>
                <a:sym typeface="+mn-lt"/>
              </a:rPr>
              <a:t>122</a:t>
            </a:r>
            <a:r>
              <a:rPr lang="zh-CN" altLang="en-US" sz="1200">
                <a:solidFill>
                  <a:schemeClr val="tx1"/>
                </a:solidFill>
                <a:cs typeface="+mn-ea"/>
                <a:sym typeface="+mn-lt"/>
              </a:rPr>
              <a:t>周</a:t>
            </a:r>
            <a:endParaRPr lang="en-US" altLang="zh-CN" sz="1200">
              <a:solidFill>
                <a:schemeClr val="tx1"/>
              </a:solidFill>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sz="1200">
                <a:solidFill>
                  <a:schemeClr val="tx1"/>
                </a:solidFill>
                <a:cs typeface="+mn-ea"/>
                <a:sym typeface="+mn-lt"/>
              </a:rPr>
              <a:t>内科、外科、精神科都只有不足</a:t>
            </a:r>
            <a:r>
              <a:rPr lang="en-US" altLang="zh-CN" sz="1200">
                <a:solidFill>
                  <a:schemeClr val="tx1"/>
                </a:solidFill>
                <a:cs typeface="+mn-ea"/>
                <a:sym typeface="+mn-lt"/>
              </a:rPr>
              <a:t>10%</a:t>
            </a:r>
            <a:r>
              <a:rPr lang="zh-CN" altLang="en-US" sz="1200">
                <a:solidFill>
                  <a:schemeClr val="tx1"/>
                </a:solidFill>
                <a:cs typeface="+mn-ea"/>
                <a:sym typeface="+mn-lt"/>
              </a:rPr>
              <a:t>的紧急病患能够在一周内得到治疗</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zh-CN" sz="1200">
              <a:solidFill>
                <a:schemeClr val="tx1"/>
              </a:solidFill>
              <a:cs typeface="+mn-ea"/>
              <a:sym typeface="+mn-lt"/>
            </a:endParaRPr>
          </a:p>
          <a:p>
            <a:endParaRPr lang="zh-CN" altLang="en-US"/>
          </a:p>
        </p:txBody>
      </p:sp>
      <p:sp>
        <p:nvSpPr>
          <p:cNvPr id="4" name="灯片编号占位符 3"/>
          <p:cNvSpPr>
            <a:spLocks noGrp="1"/>
          </p:cNvSpPr>
          <p:nvPr>
            <p:ph type="sldNum" sz="quarter" idx="5"/>
          </p:nvPr>
        </p:nvSpPr>
        <p:spPr/>
        <p:txBody>
          <a:bodyPr/>
          <a:lstStyle/>
          <a:p>
            <a:fld id="{973FD293-EABC-44AE-AB05-FBD4D364DD52}" type="slidenum">
              <a:rPr lang="zh-CN" altLang="en-US" smtClean="0"/>
              <a:t>2</a:t>
            </a:fld>
            <a:endParaRPr lang="zh-CN" altLang="en-US"/>
          </a:p>
        </p:txBody>
      </p:sp>
    </p:spTree>
    <p:extLst>
      <p:ext uri="{BB962C8B-B14F-4D97-AF65-F5344CB8AC3E}">
        <p14:creationId xmlns:p14="http://schemas.microsoft.com/office/powerpoint/2010/main" val="204838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8B9AEA-77EB-4470-8285-6D3A24235B46}" type="slidenum">
              <a:rPr lang="zh-CN" altLang="en-US" smtClean="0"/>
              <a:t>3</a:t>
            </a:fld>
            <a:endParaRPr lang="zh-CN" altLang="en-US"/>
          </a:p>
        </p:txBody>
      </p:sp>
    </p:spTree>
    <p:extLst>
      <p:ext uri="{BB962C8B-B14F-4D97-AF65-F5344CB8AC3E}">
        <p14:creationId xmlns:p14="http://schemas.microsoft.com/office/powerpoint/2010/main" val="179152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8B9AEA-77EB-4470-8285-6D3A24235B46}" type="slidenum">
              <a:rPr lang="zh-CN" altLang="en-US" smtClean="0"/>
              <a:t>4</a:t>
            </a:fld>
            <a:endParaRPr lang="zh-CN" altLang="en-US"/>
          </a:p>
        </p:txBody>
      </p:sp>
    </p:spTree>
    <p:extLst>
      <p:ext uri="{BB962C8B-B14F-4D97-AF65-F5344CB8AC3E}">
        <p14:creationId xmlns:p14="http://schemas.microsoft.com/office/powerpoint/2010/main" val="53844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d2a7fa99c4_2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d2a7fa99c4_2_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
              <a:t>从需求急迫度、技术成熟度等多方因素考虑，我们初步建议可从骨科及肿瘤两个方向切入，重在辅助诊断和分诊，减少漏诊。以及辅助治疗方案制定，以提高工作效率1</a:t>
            </a:r>
            <a:endParaRPr/>
          </a:p>
          <a:p>
            <a:pPr marL="0" lvl="0" indent="0" algn="l" rtl="0">
              <a:spcBef>
                <a:spcPts val="0"/>
              </a:spcBef>
              <a:spcAft>
                <a:spcPts val="0"/>
              </a:spcAft>
              <a:buNone/>
            </a:pPr>
            <a:endParaRPr/>
          </a:p>
          <a:p>
            <a:pPr marL="0" lvl="0" indent="0" algn="l" rtl="0">
              <a:spcBef>
                <a:spcPts val="0"/>
              </a:spcBef>
              <a:spcAft>
                <a:spcPts val="0"/>
              </a:spcAft>
              <a:buNone/>
            </a:pPr>
            <a:r>
              <a:rPr lang="en"/>
              <a:t>全面性、专业性、多病种全流程、多模态（扩大病人的适用性）</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4" name="Google Shape;104;gd2a7fa99c4_2_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2a7fa99c4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d2a7fa99c4_2_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骨质疏松不全，除了髋部还有其他</a:t>
            </a:r>
            <a:endParaRPr/>
          </a:p>
        </p:txBody>
      </p:sp>
      <p:sp>
        <p:nvSpPr>
          <p:cNvPr id="131" name="Google Shape;131;gd2a7fa99c4_2_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2a7fa99c4_2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d2a7fa99c4_2_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d2a7fa99c4_2_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2a7fa99c4_2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d2a7fa99c4_2_1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和睦家医院-&gt;落地</a:t>
            </a:r>
            <a:endParaRPr/>
          </a:p>
          <a:p>
            <a:pPr marL="0" lvl="0" indent="0" algn="l" rtl="0">
              <a:spcBef>
                <a:spcPts val="0"/>
              </a:spcBef>
              <a:spcAft>
                <a:spcPts val="0"/>
              </a:spcAft>
              <a:buClr>
                <a:schemeClr val="dk1"/>
              </a:buClr>
              <a:buFont typeface="Arial"/>
              <a:buNone/>
            </a:pPr>
            <a:r>
              <a:rPr lang="en"/>
              <a:t>1：淋巴，胸膜；2：肺；3：肾；4：淋巴，脾脏</a:t>
            </a:r>
            <a:endParaRPr/>
          </a:p>
        </p:txBody>
      </p:sp>
      <p:sp>
        <p:nvSpPr>
          <p:cNvPr id="163" name="Google Shape;163;gd2a7fa99c4_2_1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2a7fa99c4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d2a7fa99c4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200"/>
              <a:buFont typeface="Noto Sans Symbols"/>
              <a:buChar char="●"/>
            </a:pPr>
            <a:r>
              <a:rPr lang="en">
                <a:solidFill>
                  <a:schemeClr val="dk1"/>
                </a:solidFill>
              </a:rPr>
              <a:t>使用 1013 位病人数据进行检测模型的开发，包括</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870 例 HCC 病人，接受切除手术，有病理确认</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143 例非 HCC 病人，接受超声检查疑似有肝占位，但最终确诊非 HCC</a:t>
            </a:r>
            <a:endParaRPr>
              <a:solidFill>
                <a:schemeClr val="dk1"/>
              </a:solidFill>
            </a:endParaRPr>
          </a:p>
          <a:p>
            <a:pPr marL="342900" lvl="0" indent="-342900" algn="l" rtl="0">
              <a:spcBef>
                <a:spcPts val="0"/>
              </a:spcBef>
              <a:spcAft>
                <a:spcPts val="0"/>
              </a:spcAft>
              <a:buClr>
                <a:schemeClr val="dk1"/>
              </a:buClr>
              <a:buSzPts val="1200"/>
              <a:buFont typeface="Noto Sans Symbols"/>
              <a:buChar char="●"/>
            </a:pPr>
            <a:r>
              <a:rPr lang="en">
                <a:solidFill>
                  <a:schemeClr val="dk1"/>
                </a:solidFill>
              </a:rPr>
              <a:t>使用 250 位病人数据进行性能验证（106 例 HCC 病人，144 例非 HCC 病人）诊断结果为</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平扫 CT：敏感度 67%，特异性 88%</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腹部 CT：敏感度 74%，特异性 97%</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动态增强 CT：敏感度 84%，特异性 96%</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参照 Hepatology 2018 年数据，医生在 CT 上的平均精度：敏感度 66%，特异性 92% </a:t>
            </a:r>
            <a:endParaRPr/>
          </a:p>
        </p:txBody>
      </p:sp>
      <p:sp>
        <p:nvSpPr>
          <p:cNvPr id="184" name="Google Shape;184;gd2a7fa99c4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22.xml"/><Relationship Id="rId5" Type="http://schemas.openxmlformats.org/officeDocument/2006/relationships/image" Target="../media/image10.png"/><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2.emf"/><Relationship Id="rId4" Type="http://schemas.openxmlformats.org/officeDocument/2006/relationships/oleObject" Target="../embeddings/oleObject16.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2.emf"/><Relationship Id="rId4" Type="http://schemas.openxmlformats.org/officeDocument/2006/relationships/oleObject" Target="../embeddings/oleObject17.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4.emf"/><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9.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20.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2.emf"/><Relationship Id="rId4" Type="http://schemas.openxmlformats.org/officeDocument/2006/relationships/oleObject" Target="../embeddings/oleObject21.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2.emf"/><Relationship Id="rId4" Type="http://schemas.openxmlformats.org/officeDocument/2006/relationships/oleObject" Target="../embeddings/oleObject22.bin"/></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4.xml"/><Relationship Id="rId1" Type="http://schemas.openxmlformats.org/officeDocument/2006/relationships/tags" Target="../tags/tag38.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0.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5.png"/><Relationship Id="rId5" Type="http://schemas.openxmlformats.org/officeDocument/2006/relationships/image" Target="../media/image2.emf"/><Relationship Id="rId4" Type="http://schemas.openxmlformats.org/officeDocument/2006/relationships/oleObject" Target="../embeddings/oleObject25.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6.xml"/><Relationship Id="rId1" Type="http://schemas.openxmlformats.org/officeDocument/2006/relationships/tags" Target="../tags/tag45.xml"/><Relationship Id="rId5" Type="http://schemas.openxmlformats.org/officeDocument/2006/relationships/image" Target="../media/image22.png"/><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emf"/><Relationship Id="rId5" Type="http://schemas.openxmlformats.org/officeDocument/2006/relationships/oleObject" Target="../embeddings/oleObject10.bin"/><Relationship Id="rId4"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3" name="矩形 2"/>
          <p:cNvSpPr/>
          <p:nvPr userDrawn="1"/>
        </p:nvSpPr>
        <p:spPr>
          <a:xfrm>
            <a:off x="0" y="0"/>
            <a:ext cx="129309" cy="6858000"/>
          </a:xfrm>
          <a:prstGeom prst="rect">
            <a:avLst/>
          </a:prstGeom>
          <a:solidFill>
            <a:schemeClr val="accent1">
              <a:lumMod val="7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400" dirty="0">
              <a:solidFill>
                <a:schemeClr val="tx1"/>
              </a:solidFill>
            </a:endParaRPr>
          </a:p>
        </p:txBody>
      </p:sp>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2"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3" name="Picture 2"/>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r="6177"/>
          <a:stretch/>
        </p:blipFill>
        <p:spPr bwMode="auto">
          <a:xfrm>
            <a:off x="295564" y="0"/>
            <a:ext cx="1189643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userDrawn="1"/>
        </p:nvSpPr>
        <p:spPr bwMode="black">
          <a:xfrm>
            <a:off x="115021" y="2004291"/>
            <a:ext cx="9415624" cy="2292405"/>
          </a:xfrm>
          <a:prstGeom prst="rect">
            <a:avLst/>
          </a:prstGeom>
          <a:solidFill>
            <a:srgbClr val="EA5404">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7305368" y="6207842"/>
            <a:ext cx="4681760" cy="327148"/>
          </a:xfrm>
          <a:prstGeom prst="rect">
            <a:avLst/>
          </a:prstGeom>
          <a:noFill/>
        </p:spPr>
        <p:txBody>
          <a:bodyPr anchor="ctr"/>
          <a:lstStyle>
            <a:lvl1pPr algn="r">
              <a:lnSpc>
                <a:spcPct val="110000"/>
              </a:lnSpc>
              <a:buNone/>
              <a:defRPr sz="1600" b="1" cap="all" baseline="0">
                <a:solidFill>
                  <a:srgbClr val="FFFFF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3834054"/>
            <a:ext cx="7607902" cy="436195"/>
          </a:xfrm>
          <a:prstGeom prst="rect">
            <a:avLst/>
          </a:prstGeom>
        </p:spPr>
        <p:txBody>
          <a:bodyPr anchor="ctr"/>
          <a:lstStyle>
            <a:lvl1pPr marL="0" indent="0" algn="l">
              <a:lnSpc>
                <a:spcPct val="110000"/>
              </a:lnSpc>
              <a:buNone/>
              <a:defRPr sz="2000" b="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2257799"/>
            <a:ext cx="7607902" cy="1431161"/>
          </a:xfrm>
          <a:prstGeom prst="rect">
            <a:avLst/>
          </a:prstGeom>
        </p:spPr>
        <p:txBody>
          <a:bodyPr wrap="square" anchor="ctr">
            <a:noAutofit/>
          </a:bodyPr>
          <a:lstStyle>
            <a:lvl1pPr algn="l">
              <a:lnSpc>
                <a:spcPct val="93000"/>
              </a:lnSpc>
              <a:defRPr sz="5000" b="1" baseline="0">
                <a:solidFill>
                  <a:schemeClr val="bg1"/>
                </a:solidFill>
                <a:latin typeface="+mj-lt"/>
                <a:sym typeface="Trebuchet MS" panose="020B0603020202020204" pitchFamily="34" charset="0"/>
              </a:defRPr>
            </a:lvl1pPr>
          </a:lstStyle>
          <a:p>
            <a:r>
              <a:rPr lang="en-US" altLang="zh-CN" dirty="0"/>
              <a:t>Title in Title Case</a:t>
            </a:r>
            <a:endParaRPr lang="en-US" dirty="0"/>
          </a:p>
        </p:txBody>
      </p:sp>
      <p:grpSp>
        <p:nvGrpSpPr>
          <p:cNvPr id="16" name="组合 15"/>
          <p:cNvGrpSpPr>
            <a:grpSpLocks noChangeAspect="1"/>
          </p:cNvGrpSpPr>
          <p:nvPr userDrawn="1"/>
        </p:nvGrpSpPr>
        <p:grpSpPr>
          <a:xfrm>
            <a:off x="652637" y="297259"/>
            <a:ext cx="1150838" cy="432048"/>
            <a:chOff x="13103547" y="829734"/>
            <a:chExt cx="2203232" cy="827288"/>
          </a:xfrm>
        </p:grpSpPr>
        <p:pic>
          <p:nvPicPr>
            <p:cNvPr id="17" name="图片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86494" y="885667"/>
              <a:ext cx="1720285" cy="720000"/>
            </a:xfrm>
            <a:prstGeom prst="rect">
              <a:avLst/>
            </a:prstGeom>
          </p:spPr>
        </p:pic>
        <p:grpSp>
          <p:nvGrpSpPr>
            <p:cNvPr id="19" name="组合 18"/>
            <p:cNvGrpSpPr/>
            <p:nvPr userDrawn="1"/>
          </p:nvGrpSpPr>
          <p:grpSpPr>
            <a:xfrm>
              <a:off x="13103547" y="829734"/>
              <a:ext cx="171450" cy="827288"/>
              <a:chOff x="12841961" y="829734"/>
              <a:chExt cx="171450" cy="827288"/>
            </a:xfrm>
          </p:grpSpPr>
          <p:cxnSp>
            <p:nvCxnSpPr>
              <p:cNvPr id="28" name="直接连接符 27"/>
              <p:cNvCxnSpPr/>
              <p:nvPr userDrawn="1"/>
            </p:nvCxnSpPr>
            <p:spPr>
              <a:xfrm>
                <a:off x="12841961" y="829734"/>
                <a:ext cx="0" cy="827288"/>
              </a:xfrm>
              <a:prstGeom prst="line">
                <a:avLst/>
              </a:prstGeom>
              <a:ln w="57150">
                <a:solidFill>
                  <a:srgbClr val="EA5404"/>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13013411" y="829734"/>
                <a:ext cx="0" cy="827288"/>
              </a:xfrm>
              <a:prstGeom prst="line">
                <a:avLst/>
              </a:prstGeom>
              <a:ln w="25400">
                <a:solidFill>
                  <a:srgbClr val="EA5404"/>
                </a:solidFill>
              </a:ln>
            </p:spPr>
            <p:style>
              <a:lnRef idx="1">
                <a:schemeClr val="accent1"/>
              </a:lnRef>
              <a:fillRef idx="0">
                <a:schemeClr val="accent1"/>
              </a:fillRef>
              <a:effectRef idx="0">
                <a:schemeClr val="accent1"/>
              </a:effectRef>
              <a:fontRef idx="minor">
                <a:schemeClr val="tx1"/>
              </a:fontRef>
            </p:style>
          </p:cxnSp>
        </p:grpSp>
      </p:grpSp>
      <p:cxnSp>
        <p:nvCxnSpPr>
          <p:cNvPr id="5" name="直接连接符 4"/>
          <p:cNvCxnSpPr/>
          <p:nvPr userDrawn="1"/>
        </p:nvCxnSpPr>
        <p:spPr>
          <a:xfrm>
            <a:off x="953729" y="3762866"/>
            <a:ext cx="8603226" cy="0"/>
          </a:xfrm>
          <a:prstGeom prst="line">
            <a:avLst/>
          </a:prstGeom>
          <a:ln w="95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203200" y="0"/>
            <a:ext cx="0" cy="685800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01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extLst>
              <p:ext uri="{D42A27DB-BD31-4B8C-83A1-F6EECF244321}">
                <p14:modId xmlns:p14="http://schemas.microsoft.com/office/powerpoint/2010/main" val="39135884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zh-CN" altLang="en-US" sz="700">
                <a:solidFill>
                  <a:prstClr val="black">
                    <a:lumMod val="50000"/>
                  </a:prstClr>
                </a:solidFill>
                <a:sym typeface="Trebuchet MS" panose="020B0603020202020204" pitchFamily="34" charset="0"/>
              </a:rPr>
              <a:t>演示文稿</a:t>
            </a:r>
            <a:r>
              <a:rPr lang="en-US" altLang="zh-CN" sz="700">
                <a:solidFill>
                  <a:prstClr val="black">
                    <a:lumMod val="50000"/>
                  </a:prstClr>
                </a:solidFill>
                <a:sym typeface="Trebuchet MS" panose="020B0603020202020204" pitchFamily="34" charset="0"/>
              </a:rPr>
              <a:t>1</a:t>
            </a:r>
            <a:endParaRPr lang="en-US" sz="700" dirty="0">
              <a:solidFill>
                <a:prstClr val="black">
                  <a:lumMod val="50000"/>
                </a:prstClr>
              </a:solidFill>
              <a:sym typeface="Trebuchet MS" panose="020B0603020202020204" pitchFamily="34" charset="0"/>
            </a:endParaRPr>
          </a:p>
        </p:txBody>
      </p:sp>
      <p:sp>
        <p:nvSpPr>
          <p:cNvPr id="18" name="文本框 2"/>
          <p:cNvSpPr txBox="1"/>
          <p:nvPr userDrawn="1"/>
        </p:nvSpPr>
        <p:spPr>
          <a:xfrm>
            <a:off x="11677527" y="6399355"/>
            <a:ext cx="484094" cy="422275"/>
          </a:xfrm>
          <a:prstGeom prst="rect">
            <a:avLst/>
          </a:prstGeom>
          <a:noFill/>
        </p:spPr>
        <p:txBody>
          <a:bodyPr wrap="square" lIns="0" tIns="0" rIns="0" bIns="0" rtlCol="0" anchor="ctr">
            <a:noAutofit/>
          </a:bodyPr>
          <a:lstStyle/>
          <a:p>
            <a:pPr algn="ctr" defTabSz="914377">
              <a:defRPr/>
            </a:pPr>
            <a:fld id="{118D5ACA-62CA-46DB-AD6B-12EDD6D51A23}" type="slidenum">
              <a:rPr lang="zh-CN" altLang="en-US" sz="1000" smtClean="0">
                <a:solidFill>
                  <a:prstClr val="white"/>
                </a:solidFill>
                <a:ea typeface="华文楷体" panose="02010600040101010101" pitchFamily="2" charset="-122"/>
                <a:cs typeface="Arial" panose="020B0604020202020204" pitchFamily="34" charset="0"/>
              </a:rPr>
              <a:pPr algn="ctr" defTabSz="914377">
                <a:defRPr/>
              </a:pPr>
              <a:t>‹#›</a:t>
            </a:fld>
            <a:endParaRPr lang="zh-CN" altLang="en-US" sz="1000" dirty="0">
              <a:solidFill>
                <a:prstClr val="white"/>
              </a:solidFill>
              <a:ea typeface="华文楷体" panose="02010600040101010101" pitchFamily="2" charset="-122"/>
              <a:cs typeface="Arial" panose="020B0604020202020204" pitchFamily="34" charset="0"/>
            </a:endParaRPr>
          </a:p>
        </p:txBody>
      </p:sp>
      <p:pic>
        <p:nvPicPr>
          <p:cNvPr id="20" name="Picture 1">
            <a:extLst>
              <a:ext uri="{FF2B5EF4-FFF2-40B4-BE49-F238E27FC236}">
                <a16:creationId xmlns:a16="http://schemas.microsoft.com/office/drawing/2014/main" id="{2A8F2B94-CBFB-4E46-9264-F6EA051F765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23646" t="3889" r="23646" b="3889"/>
          <a:stretch/>
        </p:blipFill>
        <p:spPr>
          <a:xfrm>
            <a:off x="368088" y="1470025"/>
            <a:ext cx="3980888" cy="3917950"/>
          </a:xfrm>
          <a:prstGeom prst="rect">
            <a:avLst/>
          </a:prstGeom>
        </p:spPr>
      </p:pic>
      <p:sp>
        <p:nvSpPr>
          <p:cNvPr id="7" name="Title Placeholder 1"/>
          <p:cNvSpPr>
            <a:spLocks noGrp="1"/>
          </p:cNvSpPr>
          <p:nvPr>
            <p:ph type="title" hasCustomPrompt="1"/>
          </p:nvPr>
        </p:nvSpPr>
        <p:spPr>
          <a:xfrm>
            <a:off x="368088" y="2676293"/>
            <a:ext cx="3980888" cy="1473962"/>
          </a:xfrm>
          <a:prstGeom prst="rect">
            <a:avLst/>
          </a:prstGeom>
        </p:spPr>
        <p:txBody>
          <a:bodyPr vert="horz" wrap="square" lIns="0" tIns="0" rIns="0" bIns="0" rtlCol="0" anchor="ctr">
            <a:noAutofit/>
          </a:bodyPr>
          <a:lstStyle>
            <a:lvl1pPr algn="ctr">
              <a:lnSpc>
                <a:spcPct val="100000"/>
              </a:lnSpc>
              <a:defRPr sz="4400" b="1">
                <a:solidFill>
                  <a:schemeClr val="tx1"/>
                </a:solidFill>
              </a:defRPr>
            </a:lvl1pPr>
          </a:lstStyle>
          <a:p>
            <a:r>
              <a:rPr lang="en-US" dirty="0"/>
              <a:t>Agenda</a:t>
            </a:r>
          </a:p>
        </p:txBody>
      </p:sp>
    </p:spTree>
    <p:extLst>
      <p:ext uri="{BB962C8B-B14F-4D97-AF65-F5344CB8AC3E}">
        <p14:creationId xmlns:p14="http://schemas.microsoft.com/office/powerpoint/2010/main" val="1041483413"/>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extLst>
              <p:ext uri="{D42A27DB-BD31-4B8C-83A1-F6EECF244321}">
                <p14:modId xmlns:p14="http://schemas.microsoft.com/office/powerpoint/2010/main" val="40272437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zh-CN" altLang="en-US" sz="700">
                <a:solidFill>
                  <a:prstClr val="black">
                    <a:lumMod val="50000"/>
                  </a:prstClr>
                </a:solidFill>
                <a:sym typeface="Trebuchet MS" panose="020B0603020202020204" pitchFamily="34" charset="0"/>
              </a:rPr>
              <a:t>演示文稿</a:t>
            </a:r>
            <a:r>
              <a:rPr lang="en-US" altLang="zh-CN" sz="700">
                <a:solidFill>
                  <a:prstClr val="black">
                    <a:lumMod val="50000"/>
                  </a:prstClr>
                </a:solidFill>
                <a:sym typeface="Trebuchet MS" panose="020B0603020202020204" pitchFamily="34" charset="0"/>
              </a:rPr>
              <a:t>1</a:t>
            </a:r>
            <a:endParaRPr lang="en-US" sz="700" dirty="0">
              <a:solidFill>
                <a:prstClr val="black">
                  <a:lumMod val="50000"/>
                </a:prstClr>
              </a:solidFill>
              <a:sym typeface="Trebuchet MS" panose="020B0603020202020204" pitchFamily="34" charset="0"/>
            </a:endParaRPr>
          </a:p>
        </p:txBody>
      </p:sp>
      <p:sp>
        <p:nvSpPr>
          <p:cNvPr id="7" name="Title Placeholder 1"/>
          <p:cNvSpPr>
            <a:spLocks noGrp="1"/>
          </p:cNvSpPr>
          <p:nvPr>
            <p:ph type="title" hasCustomPrompt="1"/>
          </p:nvPr>
        </p:nvSpPr>
        <p:spPr>
          <a:xfrm>
            <a:off x="360000" y="176259"/>
            <a:ext cx="11478878" cy="720000"/>
          </a:xfrm>
          <a:prstGeom prst="rect">
            <a:avLst/>
          </a:prstGeom>
        </p:spPr>
        <p:txBody>
          <a:bodyPr vert="horz" wrap="square" lIns="0" tIns="0" rIns="0" bIns="0" rtlCol="0" anchor="t">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397059"/>
            <a:ext cx="1124842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rgbClr val="A9A9A9"/>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
        <p:nvSpPr>
          <p:cNvPr id="13" name="文本框 2"/>
          <p:cNvSpPr txBox="1"/>
          <p:nvPr userDrawn="1"/>
        </p:nvSpPr>
        <p:spPr>
          <a:xfrm>
            <a:off x="11677527" y="6399355"/>
            <a:ext cx="484094" cy="422275"/>
          </a:xfrm>
          <a:prstGeom prst="rect">
            <a:avLst/>
          </a:prstGeom>
          <a:noFill/>
        </p:spPr>
        <p:txBody>
          <a:bodyPr wrap="square" lIns="0" tIns="0" rIns="0" bIns="0" rtlCol="0" anchor="ctr">
            <a:noAutofit/>
          </a:bodyPr>
          <a:lstStyle/>
          <a:p>
            <a:pPr algn="ctr" defTabSz="914377">
              <a:defRPr/>
            </a:pPr>
            <a:fld id="{118D5ACA-62CA-46DB-AD6B-12EDD6D51A23}" type="slidenum">
              <a:rPr lang="zh-CN" altLang="en-US" sz="1000" smtClean="0">
                <a:solidFill>
                  <a:prstClr val="white"/>
                </a:solidFill>
                <a:ea typeface="华文楷体" panose="02010600040101010101" pitchFamily="2" charset="-122"/>
                <a:cs typeface="Arial" panose="020B0604020202020204" pitchFamily="34" charset="0"/>
              </a:rPr>
              <a:pPr algn="ctr" defTabSz="914377">
                <a:defRPr/>
              </a:pPr>
              <a:t>‹#›</a:t>
            </a:fld>
            <a:endParaRPr lang="zh-CN" altLang="en-US" sz="1000" dirty="0">
              <a:solidFill>
                <a:prstClr val="white"/>
              </a:solidFill>
              <a:ea typeface="华文楷体" panose="02010600040101010101" pitchFamily="2" charset="-122"/>
              <a:cs typeface="Arial" panose="020B0604020202020204" pitchFamily="34" charset="0"/>
            </a:endParaRPr>
          </a:p>
        </p:txBody>
      </p:sp>
    </p:spTree>
    <p:extLst>
      <p:ext uri="{BB962C8B-B14F-4D97-AF65-F5344CB8AC3E}">
        <p14:creationId xmlns:p14="http://schemas.microsoft.com/office/powerpoint/2010/main" val="1038038609"/>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extLst>
              <p:ext uri="{D42A27DB-BD31-4B8C-83A1-F6EECF244321}">
                <p14:modId xmlns:p14="http://schemas.microsoft.com/office/powerpoint/2010/main" val="31145898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9" name="Picture 4">
            <a:extLst>
              <a:ext uri="{FF2B5EF4-FFF2-40B4-BE49-F238E27FC236}">
                <a16:creationId xmlns:a16="http://schemas.microsoft.com/office/drawing/2014/main" id="{4688EABA-F0A4-4BC8-8089-E4223551FD8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4271" t="5185" r="24271" b="5185"/>
          <a:stretch/>
        </p:blipFill>
        <p:spPr>
          <a:xfrm>
            <a:off x="2983128" y="379141"/>
            <a:ext cx="6225744" cy="6099718"/>
          </a:xfrm>
          <a:prstGeom prst="rect">
            <a:avLst/>
          </a:prstGeom>
        </p:spPr>
      </p:pic>
      <p:sp>
        <p:nvSpPr>
          <p:cNvPr id="7" name="文本占位符 6"/>
          <p:cNvSpPr>
            <a:spLocks noGrp="1"/>
          </p:cNvSpPr>
          <p:nvPr>
            <p:ph type="body" sz="quarter" idx="11" hasCustomPrompt="1"/>
          </p:nvPr>
        </p:nvSpPr>
        <p:spPr>
          <a:xfrm>
            <a:off x="2215356" y="2457030"/>
            <a:ext cx="7758113" cy="1943100"/>
          </a:xfrm>
        </p:spPr>
        <p:txBody>
          <a:bodyPr anchor="ctr"/>
          <a:lstStyle>
            <a:lvl1pPr algn="ctr">
              <a:defRPr sz="4400" b="1">
                <a:solidFill>
                  <a:schemeClr val="accent1">
                    <a:lumMod val="75000"/>
                  </a:schemeClr>
                </a:solidFill>
              </a:defRPr>
            </a:lvl1pPr>
          </a:lstStyle>
          <a:p>
            <a:pPr lvl="0"/>
            <a:r>
              <a:rPr lang="en-US" altLang="zh-CN" dirty="0"/>
              <a:t>Click to add content</a:t>
            </a:r>
            <a:endParaRPr lang="zh-CN" altLang="en-US" dirty="0"/>
          </a:p>
        </p:txBody>
      </p:sp>
      <p:sp>
        <p:nvSpPr>
          <p:cNvPr id="5" name="文本框 2">
            <a:extLst>
              <a:ext uri="{FF2B5EF4-FFF2-40B4-BE49-F238E27FC236}">
                <a16:creationId xmlns:a16="http://schemas.microsoft.com/office/drawing/2014/main" id="{C692D407-DCF8-4111-BE4B-EBAB0AA43BA3}"/>
              </a:ext>
            </a:extLst>
          </p:cNvPr>
          <p:cNvSpPr txBox="1"/>
          <p:nvPr userDrawn="1"/>
        </p:nvSpPr>
        <p:spPr>
          <a:xfrm>
            <a:off x="11677527" y="6399355"/>
            <a:ext cx="484094" cy="422275"/>
          </a:xfrm>
          <a:prstGeom prst="rect">
            <a:avLst/>
          </a:prstGeom>
          <a:noFill/>
        </p:spPr>
        <p:txBody>
          <a:bodyPr wrap="square" lIns="0" tIns="0" rIns="0" bIns="0" rtlCol="0" anchor="ctr">
            <a:noAutofit/>
          </a:bodyPr>
          <a:lstStyle/>
          <a:p>
            <a:pPr algn="ctr" defTabSz="914377">
              <a:defRPr/>
            </a:pPr>
            <a:fld id="{118D5ACA-62CA-46DB-AD6B-12EDD6D51A23}" type="slidenum">
              <a:rPr lang="zh-CN" altLang="en-US" sz="1000" smtClean="0">
                <a:solidFill>
                  <a:prstClr val="white"/>
                </a:solidFill>
                <a:ea typeface="华文楷体" panose="02010600040101010101" pitchFamily="2" charset="-122"/>
                <a:cs typeface="Arial" panose="020B0604020202020204" pitchFamily="34" charset="0"/>
              </a:rPr>
              <a:pPr algn="ctr" defTabSz="914377">
                <a:defRPr/>
              </a:pPr>
              <a:t>‹#›</a:t>
            </a:fld>
            <a:endParaRPr lang="zh-CN" altLang="en-US" sz="1000" dirty="0">
              <a:solidFill>
                <a:prstClr val="white"/>
              </a:solidFill>
              <a:ea typeface="华文楷体" panose="02010600040101010101" pitchFamily="2" charset="-122"/>
              <a:cs typeface="Arial" panose="020B0604020202020204" pitchFamily="34" charset="0"/>
            </a:endParaRPr>
          </a:p>
        </p:txBody>
      </p:sp>
    </p:spTree>
    <p:extLst>
      <p:ext uri="{BB962C8B-B14F-4D97-AF65-F5344CB8AC3E}">
        <p14:creationId xmlns:p14="http://schemas.microsoft.com/office/powerpoint/2010/main" val="3439404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380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19818-56FB-49A6-BF21-3F8C6491ED77}"/>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27838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2. Slide Title"/>
          <p:cNvSpPr>
            <a:spLocks noGrp="1"/>
          </p:cNvSpPr>
          <p:nvPr>
            <p:ph type="title"/>
          </p:nvPr>
        </p:nvSpPr>
        <p:spPr bwMode="gray"/>
        <p:txBody>
          <a:bodyPr/>
          <a:lstStyle>
            <a:lvl1pPr>
              <a:defRPr>
                <a:latin typeface="+mj-lt"/>
                <a:ea typeface="+mj-ea"/>
              </a:defRPr>
            </a:lvl1pPr>
          </a:lstStyle>
          <a:p>
            <a:r>
              <a:rPr lang="en-US" dirty="0"/>
              <a:t>Click to edit Master title style</a:t>
            </a:r>
            <a:endParaRPr lang="x-none" dirty="0"/>
          </a:p>
        </p:txBody>
      </p:sp>
      <p:sp>
        <p:nvSpPr>
          <p:cNvPr id="5" name="doc id" hidden="1"/>
          <p:cNvSpPr>
            <a:spLocks noChangeArrowheads="1"/>
          </p:cNvSpPr>
          <p:nvPr userDrawn="1"/>
        </p:nvSpPr>
        <p:spPr bwMode="gray">
          <a:xfrm>
            <a:off x="10670215" y="51833"/>
            <a:ext cx="1190119" cy="96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913526"/>
            <a:endParaRPr lang="x-none" sz="612" dirty="0">
              <a:solidFill>
                <a:srgbClr val="808080"/>
              </a:solidFill>
            </a:endParaRPr>
          </a:p>
        </p:txBody>
      </p:sp>
    </p:spTree>
    <p:extLst>
      <p:ext uri="{BB962C8B-B14F-4D97-AF65-F5344CB8AC3E}">
        <p14:creationId xmlns:p14="http://schemas.microsoft.com/office/powerpoint/2010/main" val="1473564320"/>
      </p:ext>
    </p:extLst>
  </p:cSld>
  <p:clrMapOvr>
    <a:masterClrMapping/>
  </p:clrMapOvr>
  <p:extLst>
    <p:ext uri="{DCECCB84-F9BA-43D5-87BE-67443E8EF086}">
      <p15:sldGuideLst xmlns:p15="http://schemas.microsoft.com/office/powerpoint/2012/main">
        <p15:guide id="1" pos="7340">
          <p15:clr>
            <a:srgbClr val="F26B43"/>
          </p15:clr>
        </p15:guide>
        <p15:guide id="2" pos="99">
          <p15:clr>
            <a:srgbClr val="F26B43"/>
          </p15:clr>
        </p15:guide>
        <p15:guide id="3" orient="horz" pos="688">
          <p15:clr>
            <a:srgbClr val="F26B43"/>
          </p15:clr>
        </p15:guide>
        <p15:guide id="4" orient="horz" pos="3911">
          <p15:clr>
            <a:srgbClr val="F26B43"/>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1"/>
            </p:custDataLst>
            <p:extLst>
              <p:ext uri="{D42A27DB-BD31-4B8C-83A1-F6EECF244321}">
                <p14:modId xmlns:p14="http://schemas.microsoft.com/office/powerpoint/2010/main" val="1804158320"/>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幻灯片" r:id="rId3" imgW="498" imgH="499" progId="TCLayout.ActiveDocument.1">
                  <p:embed/>
                </p:oleObj>
              </mc:Choice>
              <mc:Fallback>
                <p:oleObj name="think-cell 幻灯片" r:id="rId3" imgW="498" imgH="499" progId="TCLayout.ActiveDocument.1">
                  <p:embed/>
                  <p:pic>
                    <p:nvPicPr>
                      <p:cNvPr id="0" name=""/>
                      <p:cNvPicPr/>
                      <p:nvPr/>
                    </p:nvPicPr>
                    <p:blipFill>
                      <a:blip r:embed="rId4"/>
                      <a:stretch>
                        <a:fillRect/>
                      </a:stretch>
                    </p:blipFill>
                    <p:spPr>
                      <a:xfrm>
                        <a:off x="2118" y="2118"/>
                        <a:ext cx="2117" cy="2117"/>
                      </a:xfrm>
                      <a:prstGeom prst="rect">
                        <a:avLst/>
                      </a:prstGeom>
                    </p:spPr>
                  </p:pic>
                </p:oleObj>
              </mc:Fallback>
            </mc:AlternateContent>
          </a:graphicData>
        </a:graphic>
      </p:graphicFrame>
      <p:pic>
        <p:nvPicPr>
          <p:cNvPr id="4" name="Picture 3"/>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71293"/>
          <a:stretch/>
        </p:blipFill>
        <p:spPr bwMode="auto">
          <a:xfrm>
            <a:off x="0" y="702836"/>
            <a:ext cx="12192000" cy="13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6742119"/>
            <a:ext cx="12192000" cy="115887"/>
          </a:xfrm>
          <a:prstGeom prst="rect">
            <a:avLst/>
          </a:prstGeom>
          <a:solidFill>
            <a:srgbClr val="EA550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60951" rIns="121903" bIns="60951" anchor="ctr"/>
          <a:lstStyle/>
          <a:p>
            <a:pPr algn="ctr" defTabSz="1219080">
              <a:defRPr/>
            </a:pPr>
            <a:endParaRPr lang="zh-CN" altLang="en-US" sz="2400">
              <a:solidFill>
                <a:prstClr val="white"/>
              </a:solidFill>
              <a:latin typeface="Calibri"/>
              <a:ea typeface="宋体" panose="02010600030101010101" pitchFamily="2" charset="-122"/>
            </a:endParaRPr>
          </a:p>
        </p:txBody>
      </p:sp>
      <p:sp>
        <p:nvSpPr>
          <p:cNvPr id="2" name="标题 1"/>
          <p:cNvSpPr>
            <a:spLocks noGrp="1"/>
          </p:cNvSpPr>
          <p:nvPr>
            <p:ph type="title"/>
          </p:nvPr>
        </p:nvSpPr>
        <p:spPr>
          <a:xfrm>
            <a:off x="801621" y="241511"/>
            <a:ext cx="9038795" cy="431136"/>
          </a:xfrm>
        </p:spPr>
        <p:txBody>
          <a:bodyPr>
            <a:noAutofit/>
          </a:bodyPr>
          <a:lstStyle>
            <a:lvl1pPr algn="l">
              <a:defRPr sz="2400" b="1">
                <a:solidFill>
                  <a:srgbClr val="EC5401"/>
                </a:solidFill>
                <a:latin typeface="华文楷体" panose="02010600040101010101" pitchFamily="2" charset="-122"/>
                <a:ea typeface="华文楷体" panose="020106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50000"/>
              </a:lnSpc>
              <a:buSzPct val="100000"/>
              <a:buFont typeface="Arial" pitchFamily="34" charset="0"/>
              <a:buBlip>
                <a:blip r:embed="rId6"/>
              </a:buBlip>
              <a:defRPr sz="2400">
                <a:latin typeface="微软雅黑" pitchFamily="34" charset="-122"/>
                <a:ea typeface="微软雅黑" pitchFamily="34" charset="-122"/>
              </a:defRPr>
            </a:lvl1pPr>
            <a:lvl2pPr marL="988386" indent="-378847">
              <a:buFont typeface="Wingdings" panose="05000000000000000000" pitchFamily="2" charset="2"/>
              <a:buChar char="Ø"/>
              <a:defRPr sz="24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marL="2131271" indent="-302652">
              <a:buFont typeface="Wingdings" panose="05000000000000000000" pitchFamily="2" charset="2"/>
              <a:buChar char="ü"/>
              <a:defRPr sz="2400">
                <a:latin typeface="微软雅黑" panose="020B0503020204020204" pitchFamily="34" charset="-122"/>
                <a:ea typeface="微软雅黑" panose="020B0503020204020204" pitchFamily="34" charset="-122"/>
              </a:defRPr>
            </a:lvl4pPr>
            <a:lvl5pPr>
              <a:defRPr sz="2400">
                <a:latin typeface="微软雅黑" panose="020B0503020204020204" pitchFamily="34" charset="-122"/>
                <a:ea typeface="微软雅黑" panose="020B0503020204020204" pitchFamily="34" charset="-122"/>
              </a:defRPr>
            </a:lvl5pPr>
          </a:lstStyle>
          <a:p>
            <a:pPr lvl="0"/>
            <a:endParaRPr lang="en-US" altLang="zh-CN" dirty="0"/>
          </a:p>
          <a:p>
            <a:pPr lvl="1"/>
            <a:endParaRPr lang="en-US" altLang="zh-CN" sz="2400" dirty="0"/>
          </a:p>
          <a:p>
            <a:pPr lvl="2"/>
            <a:endParaRPr lang="en-US" altLang="zh-CN" dirty="0"/>
          </a:p>
          <a:p>
            <a:pPr lvl="3"/>
            <a:endParaRPr lang="en-US" altLang="zh-CN" dirty="0"/>
          </a:p>
          <a:p>
            <a:pPr lvl="4"/>
            <a:endParaRPr lang="zh-CN" altLang="en-US" dirty="0"/>
          </a:p>
        </p:txBody>
      </p:sp>
      <p:sp>
        <p:nvSpPr>
          <p:cNvPr id="6" name="灯片编号占位符 5"/>
          <p:cNvSpPr>
            <a:spLocks noGrp="1"/>
          </p:cNvSpPr>
          <p:nvPr>
            <p:ph type="sldNum" sz="quarter" idx="10"/>
          </p:nvPr>
        </p:nvSpPr>
        <p:spPr/>
        <p:txBody>
          <a:bodyPr/>
          <a:lstStyle>
            <a:lvl1pPr>
              <a:defRPr>
                <a:latin typeface="微软雅黑" pitchFamily="34" charset="-122"/>
                <a:ea typeface="微软雅黑" pitchFamily="34" charset="-122"/>
              </a:defRPr>
            </a:lvl1pPr>
          </a:lstStyle>
          <a:p>
            <a:pPr>
              <a:defRPr/>
            </a:pPr>
            <a:fld id="{8FB13A49-5DE8-4DEC-BF6F-381393521364}"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8" name="日期占位符 7"/>
          <p:cNvSpPr>
            <a:spLocks noGrp="1"/>
          </p:cNvSpPr>
          <p:nvPr>
            <p:ph type="dt" sz="half" idx="11"/>
          </p:nvPr>
        </p:nvSpPr>
        <p:spPr/>
        <p:txBody>
          <a:bodyPr/>
          <a:lstStyle/>
          <a:p>
            <a:pPr>
              <a:defRPr/>
            </a:pPr>
            <a:endParaRPr lang="zh-CN" altLang="en-US">
              <a:solidFill>
                <a:prstClr val="black">
                  <a:tint val="75000"/>
                </a:prstClr>
              </a:solidFill>
              <a:ea typeface="宋体" panose="02010600030101010101" pitchFamily="2" charset="-122"/>
            </a:endParaRPr>
          </a:p>
        </p:txBody>
      </p:sp>
      <p:sp>
        <p:nvSpPr>
          <p:cNvPr id="9" name="页脚占位符 8"/>
          <p:cNvSpPr>
            <a:spLocks noGrp="1"/>
          </p:cNvSpPr>
          <p:nvPr>
            <p:ph type="ftr" sz="quarter" idx="12"/>
          </p:nvPr>
        </p:nvSpPr>
        <p:spPr/>
        <p:txBody>
          <a:bodyPr/>
          <a:lstStyle/>
          <a:p>
            <a:pPr>
              <a:defRPr/>
            </a:pPr>
            <a:endParaRPr lang="zh-CN" altLang="en-US">
              <a:solidFill>
                <a:prstClr val="black">
                  <a:tint val="75000"/>
                </a:prstClr>
              </a:solidFill>
              <a:ea typeface="宋体" panose="02010600030101010101" pitchFamily="2" charset="-122"/>
            </a:endParaRPr>
          </a:p>
        </p:txBody>
      </p:sp>
    </p:spTree>
    <p:extLst>
      <p:ext uri="{BB962C8B-B14F-4D97-AF65-F5344CB8AC3E}">
        <p14:creationId xmlns:p14="http://schemas.microsoft.com/office/powerpoint/2010/main" val="1631532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a:t>
            </a:r>
            <a:r>
              <a:rPr lang="zh-CN" altLang="en-US" sz="700">
                <a:solidFill>
                  <a:schemeClr val="bg1">
                    <a:lumMod val="50000"/>
                  </a:schemeClr>
                </a:solidFill>
                <a:latin typeface="+mn-lt"/>
                <a:sym typeface="Trebuchet MS" panose="020B0603020202020204" pitchFamily="34" charset="0"/>
              </a:rPr>
              <a:t>材料汇总</a:t>
            </a:r>
            <a:r>
              <a:rPr lang="en-US" altLang="zh-CN" sz="700">
                <a:solidFill>
                  <a:schemeClr val="bg1">
                    <a:lumMod val="50000"/>
                  </a:schemeClr>
                </a:solidFill>
                <a:latin typeface="+mn-lt"/>
                <a:sym typeface="Trebuchet MS" panose="020B0603020202020204" pitchFamily="34" charset="0"/>
              </a:rPr>
              <a:t>】201809CIO office sample sldies v5.pptx</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
        <p:nvSpPr>
          <p:cNvPr id="6" name="矩形 5"/>
          <p:cNvSpPr/>
          <p:nvPr userDrawn="1"/>
        </p:nvSpPr>
        <p:spPr>
          <a:xfrm>
            <a:off x="-799856" y="734399"/>
            <a:ext cx="576000" cy="252000"/>
          </a:xfrm>
          <a:prstGeom prst="rect">
            <a:avLst/>
          </a:prstGeom>
          <a:solidFill>
            <a:srgbClr val="FE7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799856" y="1498155"/>
            <a:ext cx="576000" cy="252000"/>
          </a:xfrm>
          <a:prstGeom prst="rect">
            <a:avLst/>
          </a:prstGeom>
          <a:solidFill>
            <a:schemeClr val="accent6">
              <a:lumMod val="40000"/>
              <a:lumOff val="6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lnSpc>
                <a:spcPct val="90000"/>
              </a:lnSpc>
              <a:spcAft>
                <a:spcPts val="1000"/>
              </a:spcAft>
            </a:pPr>
            <a:endParaRPr lang="zh-CN" altLang="en-US" sz="1100" dirty="0">
              <a:solidFill>
                <a:schemeClr val="tx1"/>
              </a:solidFill>
            </a:endParaRPr>
          </a:p>
        </p:txBody>
      </p:sp>
      <p:sp>
        <p:nvSpPr>
          <p:cNvPr id="11" name="矩形 10"/>
          <p:cNvSpPr/>
          <p:nvPr userDrawn="1"/>
        </p:nvSpPr>
        <p:spPr>
          <a:xfrm>
            <a:off x="-799856" y="1116277"/>
            <a:ext cx="576000" cy="252000"/>
          </a:xfrm>
          <a:prstGeom prst="rect">
            <a:avLst/>
          </a:prstGeom>
          <a:solidFill>
            <a:schemeClr val="tx2">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lnSpc>
                <a:spcPct val="90000"/>
              </a:lnSpc>
              <a:spcAft>
                <a:spcPts val="1000"/>
              </a:spcAft>
            </a:pPr>
            <a:endParaRPr lang="zh-CN" altLang="en-US" sz="1100" dirty="0">
              <a:solidFill>
                <a:schemeClr val="bg1"/>
              </a:solidFill>
            </a:endParaRPr>
          </a:p>
        </p:txBody>
      </p:sp>
    </p:spTree>
    <p:extLst>
      <p:ext uri="{BB962C8B-B14F-4D97-AF65-F5344CB8AC3E}">
        <p14:creationId xmlns:p14="http://schemas.microsoft.com/office/powerpoint/2010/main" val="2503962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6"/>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a:t>
            </a:r>
            <a:r>
              <a:rPr lang="zh-CN" altLang="en-US" sz="700">
                <a:solidFill>
                  <a:schemeClr val="bg1">
                    <a:lumMod val="50000"/>
                  </a:schemeClr>
                </a:solidFill>
                <a:latin typeface="+mn-lt"/>
                <a:sym typeface="Trebuchet MS" panose="020B0603020202020204" pitchFamily="34" charset="0"/>
              </a:rPr>
              <a:t>材料汇总</a:t>
            </a:r>
            <a:r>
              <a:rPr lang="en-US" altLang="zh-CN" sz="700">
                <a:solidFill>
                  <a:schemeClr val="bg1">
                    <a:lumMod val="50000"/>
                  </a:schemeClr>
                </a:solidFill>
                <a:latin typeface="+mn-lt"/>
                <a:sym typeface="Trebuchet MS" panose="020B0603020202020204" pitchFamily="34" charset="0"/>
              </a:rPr>
              <a:t>】201809CIO office sample sldies v5.pptx</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1"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6" name="矩形 5">
            <a:extLst>
              <a:ext uri="{FF2B5EF4-FFF2-40B4-BE49-F238E27FC236}">
                <a16:creationId xmlns:a16="http://schemas.microsoft.com/office/drawing/2014/main" id="{EABC3398-290F-4251-88E5-03B4F753E184}"/>
              </a:ext>
            </a:extLst>
          </p:cNvPr>
          <p:cNvSpPr/>
          <p:nvPr userDrawn="1"/>
        </p:nvSpPr>
        <p:spPr>
          <a:xfrm>
            <a:off x="203223" y="6461080"/>
            <a:ext cx="11051664" cy="297454"/>
          </a:xfrm>
          <a:prstGeom prst="rect">
            <a:avLst/>
          </a:prstGeom>
        </p:spPr>
        <p:txBody>
          <a:bodyPr wrap="square">
            <a:spAutoFit/>
          </a:bodyPr>
          <a:lstStyle/>
          <a:p>
            <a:r>
              <a:rPr lang="zh-CN" altLang="en-US" sz="1200" dirty="0">
                <a:solidFill>
                  <a:schemeClr val="accent5"/>
                </a:solidFill>
                <a:latin typeface="华文楷体"/>
                <a:ea typeface="+mj-ea"/>
                <a:cs typeface="+mj-cs"/>
                <a:sym typeface="Trebuchet MS" panose="020B0603020202020204" pitchFamily="34" charset="0"/>
              </a:rPr>
              <a:t>申明：本材料仅供集团内部学习交流使用，严禁出于商业目的使用，以避免不必要的纠纷。</a:t>
            </a:r>
            <a:r>
              <a:rPr lang="en-US" altLang="zh-CN" sz="1333" dirty="0">
                <a:solidFill>
                  <a:srgbClr val="FF0000"/>
                </a:solidFill>
                <a:latin typeface="华文楷体"/>
                <a:ea typeface="+mj-ea"/>
                <a:cs typeface="+mj-cs"/>
                <a:sym typeface="Trebuchet MS" panose="020B0603020202020204" pitchFamily="34" charset="0"/>
              </a:rPr>
              <a:t>		</a:t>
            </a:r>
            <a:endParaRPr lang="zh-CN" altLang="en-US" sz="1333" dirty="0">
              <a:solidFill>
                <a:schemeClr val="accent5"/>
              </a:solidFill>
              <a:latin typeface="华文楷体"/>
              <a:ea typeface="+mj-ea"/>
              <a:cs typeface="+mj-cs"/>
              <a:sym typeface="Trebuchet MS" panose="020B0603020202020204" pitchFamily="34" charset="0"/>
            </a:endParaRPr>
          </a:p>
        </p:txBody>
      </p:sp>
    </p:spTree>
    <p:extLst>
      <p:ext uri="{BB962C8B-B14F-4D97-AF65-F5344CB8AC3E}">
        <p14:creationId xmlns:p14="http://schemas.microsoft.com/office/powerpoint/2010/main" val="4017697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矩形 5" hidden="1"/>
          <p:cNvSpPr/>
          <p:nvPr userDrawn="1">
            <p:custDataLst>
              <p:tags r:id="rId2"/>
            </p:custDataLst>
          </p:nvPr>
        </p:nvSpPr>
        <p:spPr>
          <a:xfrm>
            <a:off x="0" y="0"/>
            <a:ext cx="158750" cy="158750"/>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eaLnBrk="1">
              <a:lnSpc>
                <a:spcPct val="93000"/>
              </a:lnSpc>
              <a:spcBef>
                <a:spcPct val="0"/>
              </a:spcBef>
              <a:spcAft>
                <a:spcPct val="0"/>
              </a:spcAft>
            </a:pPr>
            <a:endParaRPr lang="en-US" altLang="zh-CN" sz="5000" b="1" i="0" baseline="0" dirty="0">
              <a:solidFill>
                <a:schemeClr val="tx1"/>
              </a:solidFill>
              <a:latin typeface="Arial" panose="020B0604020202020204" pitchFamily="34" charset="0"/>
              <a:ea typeface="华文楷体" panose="02010600040101010101" pitchFamily="2" charset="-122"/>
              <a:cs typeface="+mj-cs"/>
              <a:sym typeface="Arial" panose="020B0604020202020204" pitchFamily="34" charset="0"/>
            </a:endParaRPr>
          </a:p>
        </p:txBody>
      </p:sp>
      <p:pic>
        <p:nvPicPr>
          <p:cNvPr id="13" name="Picture 2"/>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r="6177"/>
          <a:stretch/>
        </p:blipFill>
        <p:spPr bwMode="auto">
          <a:xfrm>
            <a:off x="295564" y="0"/>
            <a:ext cx="1189643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userDrawn="1"/>
        </p:nvSpPr>
        <p:spPr>
          <a:xfrm>
            <a:off x="0" y="0"/>
            <a:ext cx="129309" cy="6858000"/>
          </a:xfrm>
          <a:prstGeom prst="rect">
            <a:avLst/>
          </a:prstGeom>
          <a:solidFill>
            <a:schemeClr val="accent1">
              <a:lumMod val="7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400" dirty="0">
              <a:solidFill>
                <a:schemeClr val="tx1"/>
              </a:solidFill>
            </a:endParaRPr>
          </a:p>
        </p:txBody>
      </p:sp>
      <p:sp>
        <p:nvSpPr>
          <p:cNvPr id="21" name="Rectangle 20"/>
          <p:cNvSpPr/>
          <p:nvPr userDrawn="1"/>
        </p:nvSpPr>
        <p:spPr bwMode="black">
          <a:xfrm>
            <a:off x="115021" y="2004291"/>
            <a:ext cx="9415624" cy="2292405"/>
          </a:xfrm>
          <a:prstGeom prst="rect">
            <a:avLst/>
          </a:prstGeom>
          <a:solidFill>
            <a:srgbClr val="EA5404">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7305368" y="6207842"/>
            <a:ext cx="4681760" cy="327148"/>
          </a:xfrm>
          <a:prstGeom prst="rect">
            <a:avLst/>
          </a:prstGeom>
          <a:noFill/>
        </p:spPr>
        <p:txBody>
          <a:bodyPr anchor="ctr"/>
          <a:lstStyle>
            <a:lvl1pPr algn="r">
              <a:lnSpc>
                <a:spcPct val="110000"/>
              </a:lnSpc>
              <a:buNone/>
              <a:defRPr sz="1600" b="1" cap="all" baseline="0">
                <a:solidFill>
                  <a:srgbClr val="FFFFF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3834054"/>
            <a:ext cx="7607902" cy="436195"/>
          </a:xfrm>
          <a:prstGeom prst="rect">
            <a:avLst/>
          </a:prstGeom>
        </p:spPr>
        <p:txBody>
          <a:bodyPr anchor="ctr"/>
          <a:lstStyle>
            <a:lvl1pPr marL="0" indent="0" algn="l">
              <a:lnSpc>
                <a:spcPct val="110000"/>
              </a:lnSpc>
              <a:buNone/>
              <a:defRPr sz="2000" b="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2257799"/>
            <a:ext cx="7607902" cy="1431161"/>
          </a:xfrm>
          <a:prstGeom prst="rect">
            <a:avLst/>
          </a:prstGeom>
        </p:spPr>
        <p:txBody>
          <a:bodyPr wrap="square" anchor="ctr">
            <a:noAutofit/>
          </a:bodyPr>
          <a:lstStyle>
            <a:lvl1pPr algn="l">
              <a:lnSpc>
                <a:spcPct val="93000"/>
              </a:lnSpc>
              <a:defRPr sz="5000" b="1" baseline="0">
                <a:solidFill>
                  <a:schemeClr val="bg1"/>
                </a:solidFill>
                <a:latin typeface="+mj-lt"/>
                <a:sym typeface="Trebuchet MS" panose="020B0603020202020204" pitchFamily="34" charset="0"/>
              </a:defRPr>
            </a:lvl1pPr>
          </a:lstStyle>
          <a:p>
            <a:r>
              <a:rPr lang="en-US" altLang="zh-CN" dirty="0"/>
              <a:t>Title in Title Case</a:t>
            </a:r>
            <a:endParaRPr lang="en-US" dirty="0"/>
          </a:p>
        </p:txBody>
      </p:sp>
      <p:cxnSp>
        <p:nvCxnSpPr>
          <p:cNvPr id="5" name="直接连接符 4"/>
          <p:cNvCxnSpPr/>
          <p:nvPr userDrawn="1"/>
        </p:nvCxnSpPr>
        <p:spPr>
          <a:xfrm>
            <a:off x="953729" y="3762866"/>
            <a:ext cx="8603226" cy="0"/>
          </a:xfrm>
          <a:prstGeom prst="line">
            <a:avLst/>
          </a:prstGeom>
          <a:ln w="95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203200" y="0"/>
            <a:ext cx="0" cy="685800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24" name="组合 23"/>
          <p:cNvGrpSpPr/>
          <p:nvPr userDrawn="1"/>
        </p:nvGrpSpPr>
        <p:grpSpPr>
          <a:xfrm>
            <a:off x="652637" y="297259"/>
            <a:ext cx="89555" cy="432048"/>
            <a:chOff x="12841961" y="829734"/>
            <a:chExt cx="171450" cy="827288"/>
          </a:xfrm>
        </p:grpSpPr>
        <p:cxnSp>
          <p:nvCxnSpPr>
            <p:cNvPr id="25" name="直接连接符 24"/>
            <p:cNvCxnSpPr/>
            <p:nvPr userDrawn="1"/>
          </p:nvCxnSpPr>
          <p:spPr>
            <a:xfrm>
              <a:off x="12841961" y="829734"/>
              <a:ext cx="0" cy="827288"/>
            </a:xfrm>
            <a:prstGeom prst="line">
              <a:avLst/>
            </a:prstGeom>
            <a:ln w="57150">
              <a:solidFill>
                <a:srgbClr val="EA5404"/>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13013411" y="829734"/>
              <a:ext cx="0" cy="827288"/>
            </a:xfrm>
            <a:prstGeom prst="line">
              <a:avLst/>
            </a:prstGeom>
            <a:ln w="25400">
              <a:solidFill>
                <a:srgbClr val="EA5404"/>
              </a:solidFill>
            </a:ln>
          </p:spPr>
          <p:style>
            <a:lnRef idx="1">
              <a:schemeClr val="accent1"/>
            </a:lnRef>
            <a:fillRef idx="0">
              <a:schemeClr val="accent1"/>
            </a:fillRef>
            <a:effectRef idx="0">
              <a:schemeClr val="accent1"/>
            </a:effectRef>
            <a:fontRef idx="minor">
              <a:schemeClr val="tx1"/>
            </a:fontRef>
          </p:style>
        </p:cxnSp>
      </p:grpSp>
      <p:pic>
        <p:nvPicPr>
          <p:cNvPr id="31" name="图片 30"/>
          <p:cNvPicPr>
            <a:picLocks noChangeAspect="1"/>
          </p:cNvPicPr>
          <p:nvPr userDrawn="1"/>
        </p:nvPicPr>
        <p:blipFill>
          <a:blip r:embed="rId7"/>
          <a:stretch>
            <a:fillRect/>
          </a:stretch>
        </p:blipFill>
        <p:spPr>
          <a:xfrm>
            <a:off x="882155" y="297259"/>
            <a:ext cx="2600018" cy="432048"/>
          </a:xfrm>
          <a:prstGeom prst="rect">
            <a:avLst/>
          </a:prstGeom>
        </p:spPr>
      </p:pic>
    </p:spTree>
    <p:extLst>
      <p:ext uri="{BB962C8B-B14F-4D97-AF65-F5344CB8AC3E}">
        <p14:creationId xmlns:p14="http://schemas.microsoft.com/office/powerpoint/2010/main" val="4175274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PiNgAN sample sldiesV4.pptx</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solidFill>
                  <a:schemeClr val="tx1"/>
                </a:solidFill>
              </a:defRPr>
            </a:lvl1pPr>
          </a:lstStyle>
          <a:p>
            <a:r>
              <a:rPr lang="en-US" dirty="0"/>
              <a:t>Agenda </a:t>
            </a:r>
            <a:r>
              <a:rPr lang="en-US" altLang="zh-CN" dirty="0"/>
              <a:t>page</a:t>
            </a:r>
            <a:endParaRPr lang="en-US" dirty="0"/>
          </a:p>
        </p:txBody>
      </p:sp>
      <p:pic>
        <p:nvPicPr>
          <p:cNvPr id="3" name="图片 2"/>
          <p:cNvPicPr>
            <a:picLocks noChangeAspect="1"/>
          </p:cNvPicPr>
          <p:nvPr userDrawn="1"/>
        </p:nvPicPr>
        <p:blipFill rotWithShape="1">
          <a:blip r:embed="rId6" cstate="email">
            <a:extLst>
              <a:ext uri="{28A0092B-C50C-407E-A947-70E740481C1C}">
                <a14:useLocalDpi xmlns:a14="http://schemas.microsoft.com/office/drawing/2010/main"/>
              </a:ext>
            </a:extLst>
          </a:blip>
          <a:srcRect r="570"/>
          <a:stretch/>
        </p:blipFill>
        <p:spPr>
          <a:xfrm>
            <a:off x="0" y="1260057"/>
            <a:ext cx="12192000" cy="4876049"/>
          </a:xfrm>
          <a:prstGeom prst="rect">
            <a:avLst/>
          </a:prstGeom>
        </p:spPr>
      </p:pic>
    </p:spTree>
    <p:extLst>
      <p:ext uri="{BB962C8B-B14F-4D97-AF65-F5344CB8AC3E}">
        <p14:creationId xmlns:p14="http://schemas.microsoft.com/office/powerpoint/2010/main" val="344809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zh-CN" altLang="en-US" sz="700">
                <a:solidFill>
                  <a:schemeClr val="bg1">
                    <a:lumMod val="50000"/>
                  </a:schemeClr>
                </a:solidFill>
                <a:latin typeface="+mn-lt"/>
                <a:sym typeface="Trebuchet MS" panose="020B0603020202020204" pitchFamily="34" charset="0"/>
              </a:rPr>
              <a:t>演示文稿</a:t>
            </a:r>
            <a:r>
              <a:rPr lang="en-US" altLang="zh-CN" sz="700">
                <a:solidFill>
                  <a:schemeClr val="bg1">
                    <a:lumMod val="50000"/>
                  </a:schemeClr>
                </a:solidFill>
                <a:latin typeface="+mn-lt"/>
                <a:sym typeface="Trebuchet MS" panose="020B0603020202020204" pitchFamily="34" charset="0"/>
              </a:rPr>
              <a:t>1</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solidFill>
                  <a:schemeClr val="tx1"/>
                </a:solidFill>
              </a:defRPr>
            </a:lvl1pPr>
          </a:lstStyle>
          <a:p>
            <a:r>
              <a:rPr lang="en-US" dirty="0"/>
              <a:t>Agenda </a:t>
            </a:r>
            <a:r>
              <a:rPr lang="en-US" altLang="zh-CN" dirty="0"/>
              <a:t>page</a:t>
            </a:r>
            <a:endParaRPr lang="en-US" dirty="0"/>
          </a:p>
        </p:txBody>
      </p:sp>
      <p:pic>
        <p:nvPicPr>
          <p:cNvPr id="3" name="图片 2"/>
          <p:cNvPicPr>
            <a:picLocks noChangeAspect="1"/>
          </p:cNvPicPr>
          <p:nvPr userDrawn="1"/>
        </p:nvPicPr>
        <p:blipFill rotWithShape="1">
          <a:blip r:embed="rId6" cstate="email">
            <a:extLst>
              <a:ext uri="{28A0092B-C50C-407E-A947-70E740481C1C}">
                <a14:useLocalDpi xmlns:a14="http://schemas.microsoft.com/office/drawing/2010/main"/>
              </a:ext>
            </a:extLst>
          </a:blip>
          <a:srcRect r="570"/>
          <a:stretch/>
        </p:blipFill>
        <p:spPr>
          <a:xfrm>
            <a:off x="0" y="1260057"/>
            <a:ext cx="12192000" cy="4876049"/>
          </a:xfrm>
          <a:prstGeom prst="rect">
            <a:avLst/>
          </a:prstGeom>
        </p:spPr>
      </p:pic>
    </p:spTree>
    <p:extLst>
      <p:ext uri="{BB962C8B-B14F-4D97-AF65-F5344CB8AC3E}">
        <p14:creationId xmlns:p14="http://schemas.microsoft.com/office/powerpoint/2010/main" val="3019358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zh-CN" altLang="en-US" sz="700">
                <a:solidFill>
                  <a:schemeClr val="bg1">
                    <a:lumMod val="50000"/>
                  </a:schemeClr>
                </a:solidFill>
                <a:latin typeface="+mn-lt"/>
                <a:sym typeface="Trebuchet MS" panose="020B0603020202020204" pitchFamily="34" charset="0"/>
              </a:rPr>
              <a:t>演示文稿</a:t>
            </a:r>
            <a:r>
              <a:rPr lang="en-US" altLang="zh-CN" sz="700">
                <a:solidFill>
                  <a:schemeClr val="bg1">
                    <a:lumMod val="50000"/>
                  </a:schemeClr>
                </a:solidFill>
                <a:latin typeface="+mn-lt"/>
                <a:sym typeface="Trebuchet MS" panose="020B0603020202020204" pitchFamily="34" charset="0"/>
              </a:rPr>
              <a:t>1</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Tree>
    <p:extLst>
      <p:ext uri="{BB962C8B-B14F-4D97-AF65-F5344CB8AC3E}">
        <p14:creationId xmlns:p14="http://schemas.microsoft.com/office/powerpoint/2010/main" val="2620299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4" name="对象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itle 7"/>
          <p:cNvSpPr>
            <a:spLocks noGrp="1"/>
          </p:cNvSpPr>
          <p:nvPr>
            <p:ph type="title" hasCustomPrompt="1"/>
          </p:nvPr>
        </p:nvSpPr>
        <p:spPr>
          <a:xfrm>
            <a:off x="360000" y="140399"/>
            <a:ext cx="10934700" cy="720000"/>
          </a:xfrm>
        </p:spPr>
        <p:txBody>
          <a:bodyPr anchor="ctr"/>
          <a:lstStyle>
            <a:lvl1pPr>
              <a:lnSpc>
                <a:spcPct val="100000"/>
              </a:lnSpc>
              <a:defRPr b="1" baseline="0">
                <a:solidFill>
                  <a:schemeClr val="tx1"/>
                </a:solidFill>
                <a:latin typeface="+mn-lt"/>
                <a:ea typeface="+mn-ea"/>
                <a:sym typeface="Trebuchet MS" panose="020B0603020202020204" pitchFamily="34" charset="0"/>
              </a:defRPr>
            </a:lvl1pPr>
          </a:lstStyle>
          <a:p>
            <a:r>
              <a:rPr lang="en-US" dirty="0"/>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zh-CN" altLang="en-US" sz="700">
                <a:solidFill>
                  <a:schemeClr val="bg1">
                    <a:lumMod val="50000"/>
                  </a:schemeClr>
                </a:solidFill>
                <a:latin typeface="+mn-lt"/>
                <a:sym typeface="Trebuchet MS" panose="020B0603020202020204" pitchFamily="34" charset="0"/>
              </a:rPr>
              <a:t>演示文稿</a:t>
            </a:r>
            <a:r>
              <a:rPr lang="en-US" altLang="zh-CN" sz="700">
                <a:solidFill>
                  <a:schemeClr val="bg1">
                    <a:lumMod val="50000"/>
                  </a:schemeClr>
                </a:solidFill>
                <a:latin typeface="+mn-lt"/>
                <a:sym typeface="Trebuchet MS" panose="020B0603020202020204" pitchFamily="34" charset="0"/>
              </a:rPr>
              <a:t>1</a:t>
            </a:r>
            <a:endParaRPr lang="en-US" sz="700" dirty="0">
              <a:solidFill>
                <a:schemeClr val="bg1">
                  <a:lumMod val="50000"/>
                </a:schemeClr>
              </a:solidFill>
              <a:latin typeface="+mn-lt"/>
              <a:sym typeface="Trebuchet MS" panose="020B0603020202020204" pitchFamily="34" charset="0"/>
            </a:endParaRPr>
          </a:p>
        </p:txBody>
      </p:sp>
      <p:sp>
        <p:nvSpPr>
          <p:cNvPr id="6" name="Text Placeholder 7"/>
          <p:cNvSpPr>
            <a:spLocks noGrp="1"/>
          </p:cNvSpPr>
          <p:nvPr>
            <p:ph type="body" sz="quarter" idx="21" hasCustomPrompt="1"/>
          </p:nvPr>
        </p:nvSpPr>
        <p:spPr>
          <a:xfrm>
            <a:off x="360000" y="904891"/>
            <a:ext cx="10934700" cy="359856"/>
          </a:xfrm>
          <a:prstGeom prst="rect">
            <a:avLst/>
          </a:prstGeom>
        </p:spPr>
        <p:txBody>
          <a:bodyPr wrap="square" tIns="41028" bIns="41028" anchor="ctr">
            <a:spAutoFit/>
          </a:bodyPr>
          <a:lstStyle>
            <a:lvl1pPr marL="0" indent="0">
              <a:lnSpc>
                <a:spcPct val="100000"/>
              </a:lnSpc>
              <a:spcBef>
                <a:spcPts val="0"/>
              </a:spcBef>
              <a:spcAft>
                <a:spcPts val="0"/>
              </a:spcAft>
              <a:buNone/>
              <a:defRPr sz="1800" b="0" baseline="0">
                <a:solidFill>
                  <a:schemeClr val="bg1">
                    <a:lumMod val="50000"/>
                  </a:schemeClr>
                </a:solidFill>
                <a:latin typeface="+mn-lt"/>
                <a:ea typeface="+mn-ea"/>
                <a:sym typeface="微软雅黑"/>
              </a:defRPr>
            </a:lvl1pPr>
          </a:lstStyle>
          <a:p>
            <a:pPr lvl="0"/>
            <a:r>
              <a:rPr lang="en-US" dirty="0"/>
              <a:t>Subheading</a:t>
            </a:r>
          </a:p>
        </p:txBody>
      </p:sp>
      <p:sp>
        <p:nvSpPr>
          <p:cNvPr id="9" name="文本占位符 6"/>
          <p:cNvSpPr>
            <a:spLocks noGrp="1"/>
          </p:cNvSpPr>
          <p:nvPr>
            <p:ph type="body" sz="quarter" idx="11" hasCustomPrompt="1"/>
          </p:nvPr>
        </p:nvSpPr>
        <p:spPr>
          <a:xfrm>
            <a:off x="360000" y="6421657"/>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Tree>
    <p:extLst>
      <p:ext uri="{BB962C8B-B14F-4D97-AF65-F5344CB8AC3E}">
        <p14:creationId xmlns:p14="http://schemas.microsoft.com/office/powerpoint/2010/main" val="2908879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2"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2377" y="2383"/>
            <a:ext cx="12194377" cy="6852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userDrawn="1"/>
        </p:nvSpPr>
        <p:spPr>
          <a:xfrm>
            <a:off x="-3174" y="2287437"/>
            <a:ext cx="12195173" cy="2282287"/>
          </a:xfrm>
          <a:prstGeom prst="rect">
            <a:avLst/>
          </a:prstGeom>
          <a:solidFill>
            <a:schemeClr val="accent1">
              <a:lumMod val="75000"/>
              <a:alpha val="85098"/>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zh-CN" altLang="en-US" sz="1200" dirty="0" err="1">
              <a:solidFill>
                <a:srgbClr val="FFFFFF"/>
              </a:solidFill>
            </a:endParaRPr>
          </a:p>
        </p:txBody>
      </p:sp>
      <p:sp>
        <p:nvSpPr>
          <p:cNvPr id="7" name="文本占位符 6"/>
          <p:cNvSpPr>
            <a:spLocks noGrp="1"/>
          </p:cNvSpPr>
          <p:nvPr>
            <p:ph type="body" sz="quarter" idx="11" hasCustomPrompt="1"/>
          </p:nvPr>
        </p:nvSpPr>
        <p:spPr>
          <a:xfrm>
            <a:off x="2215356" y="2457030"/>
            <a:ext cx="7758113" cy="1943100"/>
          </a:xfrm>
        </p:spPr>
        <p:txBody>
          <a:bodyPr anchor="ctr"/>
          <a:lstStyle>
            <a:lvl1pPr algn="ctr">
              <a:defRPr sz="4400" b="1">
                <a:solidFill>
                  <a:srgbClr val="FFFFFF"/>
                </a:solidFill>
              </a:defRPr>
            </a:lvl1pPr>
          </a:lstStyle>
          <a:p>
            <a:pPr lvl="0"/>
            <a:r>
              <a:rPr lang="en-US" altLang="zh-CN" dirty="0"/>
              <a:t>Click to add content</a:t>
            </a:r>
            <a:endParaRPr lang="zh-CN" altLang="en-US" dirty="0"/>
          </a:p>
        </p:txBody>
      </p:sp>
      <p:cxnSp>
        <p:nvCxnSpPr>
          <p:cNvPr id="6" name="直接连接符 5"/>
          <p:cNvCxnSpPr/>
          <p:nvPr userDrawn="1"/>
        </p:nvCxnSpPr>
        <p:spPr>
          <a:xfrm flipH="1">
            <a:off x="-3174" y="4643437"/>
            <a:ext cx="12195173" cy="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131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84829E9-C5EA-4E28-ADBF-CFAB4CEE82C3}" type="datetimeFigureOut">
              <a:rPr lang="zh-CN" altLang="en-US" smtClean="0"/>
              <a:t>2021/4/17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082576-8718-4DAF-9EEE-F3D78264B78C}" type="slidenum">
              <a:rPr lang="zh-CN" altLang="en-US" smtClean="0"/>
              <a:t>‹#›</a:t>
            </a:fld>
            <a:endParaRPr lang="zh-CN" altLang="en-US"/>
          </a:p>
        </p:txBody>
      </p:sp>
    </p:spTree>
    <p:extLst>
      <p:ext uri="{BB962C8B-B14F-4D97-AF65-F5344CB8AC3E}">
        <p14:creationId xmlns:p14="http://schemas.microsoft.com/office/powerpoint/2010/main" val="3627221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635677" y="2001348"/>
            <a:ext cx="10141452" cy="1754326"/>
          </a:xfrm>
          <a:prstGeom prst="rect">
            <a:avLst/>
          </a:prstGeom>
        </p:spPr>
        <p:txBody>
          <a:bodyPr wrap="square">
            <a:spAutoFit/>
          </a:bodyPr>
          <a:lstStyle/>
          <a:p>
            <a:pPr marL="0" marR="0" lvl="0" indent="0" algn="l" defTabSz="914218" rtl="0" eaLnBrk="1" fontAlgn="base" latinLnBrk="0" hangingPunct="1">
              <a:lnSpc>
                <a:spcPct val="150000"/>
              </a:lnSpc>
              <a:spcBef>
                <a:spcPct val="0"/>
              </a:spcBef>
              <a:spcAft>
                <a:spcPct val="0"/>
              </a:spcAft>
              <a:buClrTx/>
              <a:buSzTx/>
              <a:buFontTx/>
              <a:buNone/>
              <a:tabLst/>
              <a:defRPr/>
            </a:pPr>
            <a:endParaRPr kumimoji="0" lang="en-US" altLang="zh-CN" sz="4400" b="0" i="0" u="none" strike="noStrike" kern="1200" cap="none" spc="0" normalizeH="0" baseline="0" noProof="0">
              <a:ln>
                <a:noFill/>
              </a:ln>
              <a:solidFill>
                <a:prstClr val="white"/>
              </a:solidFill>
              <a:effectLst/>
              <a:uLnTx/>
              <a:uFillTx/>
              <a:latin typeface="FZZhunYuan-M02S" charset="-122"/>
              <a:ea typeface="FZZhunYuan-M02S" charset="-122"/>
              <a:cs typeface="FZZhunYuan-M02S" charset="-122"/>
            </a:endParaRPr>
          </a:p>
          <a:p>
            <a:pPr marL="0" marR="0" lvl="0" indent="0" algn="l" defTabSz="914218" rtl="0" eaLnBrk="1" fontAlgn="base" latinLnBrk="0" hangingPunct="1">
              <a:lnSpc>
                <a:spcPct val="15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prstClr val="white"/>
                </a:solidFill>
                <a:effectLst/>
                <a:uLnTx/>
                <a:uFillTx/>
                <a:latin typeface="FZZhunYuan-M02S" charset="-122"/>
                <a:ea typeface="FZZhunYuan-M02S" charset="-122"/>
                <a:cs typeface="FZZhunYuan-M02S" charset="-122"/>
              </a:rPr>
              <a:t>专</a:t>
            </a:r>
            <a:r>
              <a:rPr kumimoji="0" lang="zh-CN" altLang="en-US" sz="2800" b="0" i="0" u="none" strike="noStrike" kern="1200" cap="none" spc="0" normalizeH="0" baseline="0" noProof="0" dirty="0">
                <a:ln>
                  <a:noFill/>
                </a:ln>
                <a:solidFill>
                  <a:prstClr val="white"/>
                </a:solidFill>
                <a:effectLst/>
                <a:uLnTx/>
                <a:uFillTx/>
                <a:latin typeface="FZZhunYuan-M02S" charset="-122"/>
                <a:ea typeface="FZZhunYuan-M02S" charset="-122"/>
                <a:cs typeface="FZZhunYuan-M02S" charset="-122"/>
              </a:rPr>
              <a:t>业让生活更简单</a:t>
            </a:r>
          </a:p>
        </p:txBody>
      </p:sp>
    </p:spTree>
    <p:extLst>
      <p:ext uri="{BB962C8B-B14F-4D97-AF65-F5344CB8AC3E}">
        <p14:creationId xmlns:p14="http://schemas.microsoft.com/office/powerpoint/2010/main" val="2564603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iṥļïḍé">
            <a:extLst>
              <a:ext uri="{FF2B5EF4-FFF2-40B4-BE49-F238E27FC236}">
                <a16:creationId xmlns:a16="http://schemas.microsoft.com/office/drawing/2014/main" id="{4D5C24C6-4DD0-4193-AD42-019C1134797B}"/>
              </a:ext>
            </a:extLst>
          </p:cNvPr>
          <p:cNvSpPr txBox="1"/>
          <p:nvPr userDrawn="1"/>
        </p:nvSpPr>
        <p:spPr bwMode="auto">
          <a:xfrm>
            <a:off x="1888352" y="3207967"/>
            <a:ext cx="1881649" cy="6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988" tIns="46794" rIns="89988" bIns="46794"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286" rtl="0" eaLnBrk="1" fontAlgn="base" latinLnBrk="0" hangingPunct="1">
              <a:lnSpc>
                <a:spcPct val="100000"/>
              </a:lnSpc>
              <a:spcBef>
                <a:spcPct val="0"/>
              </a:spcBef>
              <a:spcAft>
                <a:spcPct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
                <a:ea typeface="华文楷体" panose="02010600040101010101" pitchFamily="2" charset="-122"/>
                <a:cs typeface="+mn-cs"/>
                <a:sym typeface=""/>
              </a:rPr>
              <a:t>目录</a:t>
            </a:r>
            <a:endParaRPr kumimoji="0" lang="en-US" altLang="zh-CN" sz="4800" b="1" i="0" u="none" strike="noStrike" kern="1200" cap="none" spc="0" normalizeH="0" baseline="0" noProof="0" dirty="0">
              <a:ln>
                <a:noFill/>
              </a:ln>
              <a:solidFill>
                <a:prstClr val="black"/>
              </a:solidFill>
              <a:effectLst/>
              <a:uLnTx/>
              <a:uFillTx/>
              <a:latin typeface=""/>
              <a:ea typeface="华文楷体" panose="02010600040101010101" pitchFamily="2" charset="-122"/>
              <a:cs typeface="+mn-cs"/>
              <a:sym typeface=""/>
            </a:endParaRPr>
          </a:p>
        </p:txBody>
      </p:sp>
      <p:grpSp>
        <p:nvGrpSpPr>
          <p:cNvPr id="4" name="组合 3">
            <a:extLst>
              <a:ext uri="{FF2B5EF4-FFF2-40B4-BE49-F238E27FC236}">
                <a16:creationId xmlns:a16="http://schemas.microsoft.com/office/drawing/2014/main" id="{BA0064A3-75F3-4F4A-A315-CDA34B77E7EA}"/>
              </a:ext>
            </a:extLst>
          </p:cNvPr>
          <p:cNvGrpSpPr/>
          <p:nvPr userDrawn="1"/>
        </p:nvGrpSpPr>
        <p:grpSpPr>
          <a:xfrm>
            <a:off x="838731" y="1605187"/>
            <a:ext cx="3980888" cy="3917950"/>
            <a:chOff x="368040" y="1555213"/>
            <a:chExt cx="3980370" cy="3917950"/>
          </a:xfrm>
        </p:grpSpPr>
        <p:pic>
          <p:nvPicPr>
            <p:cNvPr id="5" name="Picture 1">
              <a:extLst>
                <a:ext uri="{FF2B5EF4-FFF2-40B4-BE49-F238E27FC236}">
                  <a16:creationId xmlns:a16="http://schemas.microsoft.com/office/drawing/2014/main" id="{588F1884-0600-4C88-89F6-1D8A11F3B21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8040" y="1555213"/>
              <a:ext cx="3980370" cy="3917950"/>
            </a:xfrm>
            <a:prstGeom prst="rect">
              <a:avLst/>
            </a:prstGeom>
          </p:spPr>
        </p:pic>
        <p:sp>
          <p:nvSpPr>
            <p:cNvPr id="6" name="iṥļïḍé">
              <a:extLst>
                <a:ext uri="{FF2B5EF4-FFF2-40B4-BE49-F238E27FC236}">
                  <a16:creationId xmlns:a16="http://schemas.microsoft.com/office/drawing/2014/main" id="{4D5C24C6-4DD0-4193-AD42-019C1134797B}"/>
                </a:ext>
              </a:extLst>
            </p:cNvPr>
            <p:cNvSpPr txBox="1"/>
            <p:nvPr/>
          </p:nvSpPr>
          <p:spPr bwMode="auto">
            <a:xfrm>
              <a:off x="1417523" y="3157993"/>
              <a:ext cx="1881404" cy="65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286" rtl="0" eaLnBrk="1" fontAlgn="base" latinLnBrk="0" hangingPunct="1">
                <a:lnSpc>
                  <a:spcPct val="100000"/>
                </a:lnSpc>
                <a:spcBef>
                  <a:spcPct val="0"/>
                </a:spcBef>
                <a:spcAft>
                  <a:spcPct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
                  <a:ea typeface="华文楷体" panose="02010600040101010101" pitchFamily="2" charset="-122"/>
                  <a:cs typeface="+mn-cs"/>
                  <a:sym typeface=""/>
                </a:rPr>
                <a:t>目录</a:t>
              </a:r>
              <a:endParaRPr kumimoji="0" lang="en-US" altLang="zh-CN" sz="4800" b="1" i="0" u="none" strike="noStrike" kern="1200" cap="none" spc="0" normalizeH="0" baseline="0" noProof="0" dirty="0">
                <a:ln>
                  <a:noFill/>
                </a:ln>
                <a:solidFill>
                  <a:prstClr val="black"/>
                </a:solidFill>
                <a:effectLst/>
                <a:uLnTx/>
                <a:uFillTx/>
                <a:latin typeface=""/>
                <a:ea typeface="华文楷体" panose="02010600040101010101" pitchFamily="2" charset="-122"/>
                <a:cs typeface="+mn-cs"/>
                <a:sym typeface=""/>
              </a:endParaRPr>
            </a:p>
          </p:txBody>
        </p:sp>
      </p:grpSp>
    </p:spTree>
    <p:extLst>
      <p:ext uri="{BB962C8B-B14F-4D97-AF65-F5344CB8AC3E}">
        <p14:creationId xmlns:p14="http://schemas.microsoft.com/office/powerpoint/2010/main" val="3238660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
        <p:nvSpPr>
          <p:cNvPr id="7" name="竖排文字占位符 2"/>
          <p:cNvSpPr>
            <a:spLocks noGrp="1"/>
          </p:cNvSpPr>
          <p:nvPr>
            <p:ph type="body" orient="vert" idx="1"/>
          </p:nvPr>
        </p:nvSpPr>
        <p:spPr>
          <a:xfrm>
            <a:off x="658476" y="1196752"/>
            <a:ext cx="10515382" cy="1296144"/>
          </a:xfrm>
          <a:prstGeom prst="rect">
            <a:avLst/>
          </a:prstGeom>
        </p:spPr>
        <p:txBody>
          <a:bodyPr vert="horz"/>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marL="1828617" indent="0">
              <a:buNone/>
              <a:defRPr>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Tree>
    <p:extLst>
      <p:ext uri="{BB962C8B-B14F-4D97-AF65-F5344CB8AC3E}">
        <p14:creationId xmlns:p14="http://schemas.microsoft.com/office/powerpoint/2010/main" val="34461669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
        <p:nvSpPr>
          <p:cNvPr id="7" name="竖排文字占位符 2"/>
          <p:cNvSpPr>
            <a:spLocks noGrp="1"/>
          </p:cNvSpPr>
          <p:nvPr>
            <p:ph type="body" orient="vert" idx="1"/>
          </p:nvPr>
        </p:nvSpPr>
        <p:spPr>
          <a:xfrm>
            <a:off x="658476" y="1196752"/>
            <a:ext cx="10515382" cy="1296144"/>
          </a:xfrm>
          <a:prstGeom prst="rect">
            <a:avLst/>
          </a:prstGeom>
        </p:spPr>
        <p:txBody>
          <a:bodyPr vert="horz"/>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marL="1828617" indent="0">
              <a:buNone/>
              <a:defRPr>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4" name="日期占位符 4"/>
          <p:cNvSpPr>
            <a:spLocks noGrp="1"/>
          </p:cNvSpPr>
          <p:nvPr>
            <p:ph type="dt" sz="half" idx="10"/>
          </p:nvPr>
        </p:nvSpPr>
        <p:spPr>
          <a:xfrm>
            <a:off x="838309" y="6356353"/>
            <a:ext cx="2743557" cy="365125"/>
          </a:xfrm>
          <a:prstGeom prst="rect">
            <a:avLst/>
          </a:prstGeom>
        </p:spPr>
        <p:txBody>
          <a:bodyPr/>
          <a:lstStyle>
            <a:lvl1pPr>
              <a:defRPr sz="1600">
                <a:latin typeface="华文楷体" panose="02010600040101010101" pitchFamily="2" charset="-122"/>
                <a:ea typeface="华文楷体" panose="02010600040101010101" pitchFamily="2" charset="-122"/>
              </a:defRPr>
            </a:lvl1pPr>
          </a:lstStyle>
          <a:p>
            <a:pPr defTabSz="914309" fontAlgn="base">
              <a:spcBef>
                <a:spcPct val="0"/>
              </a:spcBef>
              <a:spcAft>
                <a:spcPct val="0"/>
              </a:spcAft>
              <a:defRPr/>
            </a:pPr>
            <a:fld id="{8B48C8F6-11FD-4F21-91F4-6CA35396F73B}" type="datetimeFigureOut">
              <a:rPr lang="zh-CN" altLang="en-US" smtClean="0">
                <a:solidFill>
                  <a:prstClr val="black"/>
                </a:solidFill>
              </a:rPr>
              <a:pPr defTabSz="914309" fontAlgn="base">
                <a:spcBef>
                  <a:spcPct val="0"/>
                </a:spcBef>
                <a:spcAft>
                  <a:spcPct val="0"/>
                </a:spcAft>
                <a:defRPr/>
              </a:pPr>
              <a:t>2021/4/17</a:t>
            </a:fld>
            <a:endParaRPr lang="zh-CN" altLang="en-US">
              <a:solidFill>
                <a:prstClr val="black"/>
              </a:solidFill>
            </a:endParaRPr>
          </a:p>
        </p:txBody>
      </p:sp>
      <p:sp>
        <p:nvSpPr>
          <p:cNvPr id="5" name="页脚占位符 5"/>
          <p:cNvSpPr>
            <a:spLocks noGrp="1"/>
          </p:cNvSpPr>
          <p:nvPr>
            <p:ph type="ftr" sz="quarter" idx="11"/>
          </p:nvPr>
        </p:nvSpPr>
        <p:spPr>
          <a:xfrm>
            <a:off x="4039128" y="6356353"/>
            <a:ext cx="4113748" cy="365125"/>
          </a:xfrm>
          <a:prstGeom prst="rect">
            <a:avLst/>
          </a:prstGeom>
        </p:spPr>
        <p:txBody>
          <a:bodyPr/>
          <a:lstStyle>
            <a:lvl1pPr>
              <a:defRPr sz="1600">
                <a:latin typeface="华文楷体" panose="02010600040101010101" pitchFamily="2" charset="-122"/>
                <a:ea typeface="华文楷体" panose="02010600040101010101" pitchFamily="2" charset="-122"/>
              </a:defRPr>
            </a:lvl1pPr>
          </a:lstStyle>
          <a:p>
            <a:pPr defTabSz="914309" fontAlgn="base">
              <a:spcBef>
                <a:spcPct val="0"/>
              </a:spcBef>
              <a:spcAft>
                <a:spcPct val="0"/>
              </a:spcAft>
              <a:defRPr/>
            </a:pPr>
            <a:endParaRPr lang="zh-CN" altLang="en-US">
              <a:solidFill>
                <a:prstClr val="black"/>
              </a:solidFill>
            </a:endParaRPr>
          </a:p>
        </p:txBody>
      </p:sp>
      <p:sp>
        <p:nvSpPr>
          <p:cNvPr id="6" name="灯片编号占位符 6"/>
          <p:cNvSpPr>
            <a:spLocks noGrp="1"/>
          </p:cNvSpPr>
          <p:nvPr>
            <p:ph type="sldNum" sz="quarter" idx="12"/>
          </p:nvPr>
        </p:nvSpPr>
        <p:spPr>
          <a:xfrm>
            <a:off x="8610135" y="6356353"/>
            <a:ext cx="2743557" cy="365125"/>
          </a:xfrm>
          <a:prstGeom prst="rect">
            <a:avLst/>
          </a:prstGeom>
        </p:spPr>
        <p:txBody>
          <a:bodyPr/>
          <a:lstStyle>
            <a:lvl1pPr>
              <a:defRPr sz="1600">
                <a:latin typeface="华文楷体" panose="02010600040101010101" pitchFamily="2" charset="-122"/>
                <a:ea typeface="华文楷体" panose="02010600040101010101" pitchFamily="2" charset="-122"/>
              </a:defRPr>
            </a:lvl1pPr>
          </a:lstStyle>
          <a:p>
            <a:pPr defTabSz="914309" fontAlgn="base">
              <a:spcBef>
                <a:spcPct val="0"/>
              </a:spcBef>
              <a:spcAft>
                <a:spcPct val="0"/>
              </a:spcAft>
              <a:defRPr/>
            </a:pPr>
            <a:fld id="{BD6493AB-65A1-4D55-9F31-F8FB3B43CDFA}" type="slidenum">
              <a:rPr lang="zh-CN" altLang="en-US" smtClean="0">
                <a:solidFill>
                  <a:prstClr val="black"/>
                </a:solidFill>
              </a:rPr>
              <a:pPr defTabSz="914309" fontAlgn="base">
                <a:spcBef>
                  <a:spcPct val="0"/>
                </a:spcBef>
                <a:spcAft>
                  <a:spcPct val="0"/>
                </a:spcAft>
                <a:defRPr/>
              </a:pPr>
              <a:t>‹#›</a:t>
            </a:fld>
            <a:endParaRPr lang="zh-CN" altLang="en-US">
              <a:solidFill>
                <a:prstClr val="black"/>
              </a:solidFill>
            </a:endParaRPr>
          </a:p>
        </p:txBody>
      </p:sp>
    </p:spTree>
    <p:extLst>
      <p:ext uri="{BB962C8B-B14F-4D97-AF65-F5344CB8AC3E}">
        <p14:creationId xmlns:p14="http://schemas.microsoft.com/office/powerpoint/2010/main" val="34739992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
        <p:nvSpPr>
          <p:cNvPr id="7" name="竖排文字占位符 2"/>
          <p:cNvSpPr>
            <a:spLocks noGrp="1"/>
          </p:cNvSpPr>
          <p:nvPr>
            <p:ph type="body" orient="vert" idx="1"/>
          </p:nvPr>
        </p:nvSpPr>
        <p:spPr>
          <a:xfrm>
            <a:off x="7140463" y="1340768"/>
            <a:ext cx="4213228" cy="4752528"/>
          </a:xfrm>
          <a:prstGeom prst="rect">
            <a:avLst/>
          </a:prstGeom>
        </p:spPr>
        <p:txBody>
          <a:bodyPr vert="horz"/>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marL="1828617" indent="0">
              <a:buNone/>
              <a:defRPr>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4" name="内容占位符 2"/>
          <p:cNvSpPr>
            <a:spLocks noGrp="1"/>
          </p:cNvSpPr>
          <p:nvPr>
            <p:ph idx="10"/>
          </p:nvPr>
        </p:nvSpPr>
        <p:spPr>
          <a:xfrm>
            <a:off x="766715" y="1340771"/>
            <a:ext cx="6171415" cy="4873625"/>
          </a:xfrm>
          <a:prstGeom prst="rect">
            <a:avLst/>
          </a:prstGeom>
        </p:spPr>
        <p:txBody>
          <a:bodyPr/>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a:defRPr sz="1200">
                <a:latin typeface="华文楷体" panose="02010600040101010101" pitchFamily="2" charset="-122"/>
                <a:ea typeface="华文楷体" panose="02010600040101010101" pitchFamily="2"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14392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PiNgAN sample sldiesV4.pptx</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408210"/>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Tree>
    <p:extLst>
      <p:ext uri="{BB962C8B-B14F-4D97-AF65-F5344CB8AC3E}">
        <p14:creationId xmlns:p14="http://schemas.microsoft.com/office/powerpoint/2010/main" val="154259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311" y="1528874"/>
            <a:ext cx="10515382" cy="4351338"/>
          </a:xfrm>
          <a:prstGeom prst="rect">
            <a:avLst/>
          </a:prstGeom>
        </p:spPr>
        <p:txBody>
          <a:bodyPr/>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a:defRPr sz="1200">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309" y="6356353"/>
            <a:ext cx="2743557" cy="365125"/>
          </a:xfrm>
          <a:prstGeom prst="rect">
            <a:avLst/>
          </a:prstGeom>
        </p:spPr>
        <p:txBody>
          <a:bodyPr/>
          <a:lstStyle/>
          <a:p>
            <a:pPr defTabSz="914309" fontAlgn="base">
              <a:spcBef>
                <a:spcPct val="0"/>
              </a:spcBef>
              <a:spcAft>
                <a:spcPct val="0"/>
              </a:spcAft>
              <a:defRPr/>
            </a:pPr>
            <a:fld id="{8B48C8F6-11FD-4F21-91F4-6CA35396F73B}" type="datetimeFigureOut">
              <a:rPr lang="zh-CN" altLang="en-US" smtClean="0">
                <a:solidFill>
                  <a:prstClr val="black"/>
                </a:solidFill>
                <a:latin typeface="Arial" pitchFamily="34" charset="0"/>
                <a:ea typeface="宋体" pitchFamily="2" charset="-122"/>
              </a:rPr>
              <a:pPr defTabSz="914309" fontAlgn="base">
                <a:spcBef>
                  <a:spcPct val="0"/>
                </a:spcBef>
                <a:spcAft>
                  <a:spcPct val="0"/>
                </a:spcAft>
                <a:defRPr/>
              </a:pPr>
              <a:t>2021/4/17</a:t>
            </a:fld>
            <a:endParaRPr lang="zh-CN" altLang="en-US">
              <a:solidFill>
                <a:prstClr val="black"/>
              </a:solidFill>
              <a:latin typeface="Arial" pitchFamily="34" charset="0"/>
              <a:ea typeface="宋体" pitchFamily="2" charset="-122"/>
            </a:endParaRPr>
          </a:p>
        </p:txBody>
      </p:sp>
      <p:sp>
        <p:nvSpPr>
          <p:cNvPr id="5" name="页脚占位符 4"/>
          <p:cNvSpPr>
            <a:spLocks noGrp="1"/>
          </p:cNvSpPr>
          <p:nvPr>
            <p:ph type="ftr" sz="quarter" idx="11"/>
          </p:nvPr>
        </p:nvSpPr>
        <p:spPr>
          <a:xfrm>
            <a:off x="4039128" y="6356353"/>
            <a:ext cx="4113748" cy="365125"/>
          </a:xfrm>
          <a:prstGeom prst="rect">
            <a:avLst/>
          </a:prstGeom>
        </p:spPr>
        <p:txBody>
          <a:bodyPr/>
          <a:lstStyle/>
          <a:p>
            <a:pPr defTabSz="914309" fontAlgn="base">
              <a:spcBef>
                <a:spcPct val="0"/>
              </a:spcBef>
              <a:spcAft>
                <a:spcPct val="0"/>
              </a:spcAft>
              <a:defRPr/>
            </a:pPr>
            <a:endParaRPr lang="zh-CN" altLang="en-US">
              <a:solidFill>
                <a:prstClr val="black"/>
              </a:solidFill>
              <a:latin typeface="Arial" pitchFamily="34" charset="0"/>
              <a:ea typeface="宋体" pitchFamily="2" charset="-122"/>
            </a:endParaRPr>
          </a:p>
        </p:txBody>
      </p:sp>
      <p:sp>
        <p:nvSpPr>
          <p:cNvPr id="6" name="灯片编号占位符 5"/>
          <p:cNvSpPr>
            <a:spLocks noGrp="1"/>
          </p:cNvSpPr>
          <p:nvPr>
            <p:ph type="sldNum" sz="quarter" idx="12"/>
          </p:nvPr>
        </p:nvSpPr>
        <p:spPr>
          <a:xfrm>
            <a:off x="8610135" y="6356353"/>
            <a:ext cx="2743557" cy="365125"/>
          </a:xfrm>
          <a:prstGeom prst="rect">
            <a:avLst/>
          </a:prstGeom>
        </p:spPr>
        <p:txBody>
          <a:bodyPr/>
          <a:lstStyle/>
          <a:p>
            <a:pPr defTabSz="914309" fontAlgn="base">
              <a:spcBef>
                <a:spcPct val="0"/>
              </a:spcBef>
              <a:spcAft>
                <a:spcPct val="0"/>
              </a:spcAft>
              <a:defRPr/>
            </a:pPr>
            <a:fld id="{BD6493AB-65A1-4D55-9F31-F8FB3B43CDFA}" type="slidenum">
              <a:rPr lang="zh-CN" altLang="en-US" smtClean="0">
                <a:solidFill>
                  <a:prstClr val="black"/>
                </a:solidFill>
                <a:latin typeface="Arial" pitchFamily="34" charset="0"/>
                <a:ea typeface="宋体" pitchFamily="2" charset="-122"/>
              </a:rPr>
              <a:pPr defTabSz="914309" fontAlgn="base">
                <a:spcBef>
                  <a:spcPct val="0"/>
                </a:spcBef>
                <a:spcAft>
                  <a:spcPct val="0"/>
                </a:spcAft>
                <a:defRPr/>
              </a:pPr>
              <a:t>‹#›</a:t>
            </a:fld>
            <a:endParaRPr lang="zh-CN" altLang="en-US">
              <a:solidFill>
                <a:prstClr val="black"/>
              </a:solidFill>
              <a:latin typeface="Arial" pitchFamily="34" charset="0"/>
              <a:ea typeface="宋体" pitchFamily="2" charset="-122"/>
            </a:endParaRPr>
          </a:p>
        </p:txBody>
      </p:sp>
      <p:sp>
        <p:nvSpPr>
          <p:cNvPr id="7"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Tree>
    <p:extLst>
      <p:ext uri="{BB962C8B-B14F-4D97-AF65-F5344CB8AC3E}">
        <p14:creationId xmlns:p14="http://schemas.microsoft.com/office/powerpoint/2010/main" val="27818474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
        <p:nvSpPr>
          <p:cNvPr id="7" name="竖排文字占位符 2"/>
          <p:cNvSpPr>
            <a:spLocks noGrp="1"/>
          </p:cNvSpPr>
          <p:nvPr>
            <p:ph type="body" orient="vert" idx="1"/>
          </p:nvPr>
        </p:nvSpPr>
        <p:spPr>
          <a:xfrm>
            <a:off x="553422" y="1556792"/>
            <a:ext cx="4213228" cy="4752528"/>
          </a:xfrm>
          <a:prstGeom prst="rect">
            <a:avLst/>
          </a:prstGeom>
        </p:spPr>
        <p:txBody>
          <a:bodyPr vert="horz"/>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marL="1828617" indent="0">
              <a:buNone/>
              <a:defRPr>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4" name="内容占位符 2"/>
          <p:cNvSpPr>
            <a:spLocks noGrp="1"/>
          </p:cNvSpPr>
          <p:nvPr>
            <p:ph idx="10"/>
          </p:nvPr>
        </p:nvSpPr>
        <p:spPr>
          <a:xfrm>
            <a:off x="5176415" y="1556793"/>
            <a:ext cx="6171415" cy="4752528"/>
          </a:xfrm>
          <a:prstGeom prst="rect">
            <a:avLst/>
          </a:prstGeom>
        </p:spPr>
        <p:txBody>
          <a:bodyPr/>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a:defRPr sz="1200">
                <a:latin typeface="华文楷体" panose="02010600040101010101" pitchFamily="2" charset="-122"/>
                <a:ea typeface="华文楷体" panose="02010600040101010101" pitchFamily="2"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9953526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311" y="1513833"/>
            <a:ext cx="5180687" cy="4351338"/>
          </a:xfrm>
          <a:prstGeom prst="rect">
            <a:avLst/>
          </a:prstGeom>
        </p:spPr>
        <p:txBody>
          <a:bodyPr/>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a:defRPr sz="1200">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416" y="1513833"/>
            <a:ext cx="5182275" cy="4351338"/>
          </a:xfrm>
          <a:prstGeom prst="rect">
            <a:avLst/>
          </a:prstGeom>
        </p:spPr>
        <p:txBody>
          <a:bodyPr/>
          <a:lstStyle>
            <a:lvl1pPr>
              <a:defRPr sz="1800">
                <a:latin typeface="华文楷体" panose="02010600040101010101" pitchFamily="2" charset="-122"/>
                <a:ea typeface="华文楷体" panose="02010600040101010101" pitchFamily="2" charset="-122"/>
              </a:defRPr>
            </a:lvl1pPr>
            <a:lvl2pPr>
              <a:defRPr sz="1600">
                <a:latin typeface="华文楷体" panose="02010600040101010101" pitchFamily="2" charset="-122"/>
                <a:ea typeface="华文楷体" panose="02010600040101010101" pitchFamily="2" charset="-122"/>
              </a:defRPr>
            </a:lvl2pPr>
            <a:lvl3pPr>
              <a:defRPr sz="1400">
                <a:latin typeface="华文楷体" panose="02010600040101010101" pitchFamily="2" charset="-122"/>
                <a:ea typeface="华文楷体" panose="02010600040101010101" pitchFamily="2" charset="-122"/>
              </a:defRPr>
            </a:lvl3pPr>
            <a:lvl4pPr>
              <a:defRPr sz="1200">
                <a:latin typeface="华文楷体" panose="02010600040101010101" pitchFamily="2" charset="-122"/>
                <a:ea typeface="华文楷体" panose="02010600040101010101" pitchFamily="2" charset="-122"/>
              </a:defRPr>
            </a:lvl4pPr>
            <a:lvl5pPr>
              <a:defRPr sz="1200">
                <a:latin typeface="华文楷体" panose="02010600040101010101" pitchFamily="2" charset="-122"/>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309" y="6356353"/>
            <a:ext cx="2743557" cy="365125"/>
          </a:xfrm>
          <a:prstGeom prst="rect">
            <a:avLst/>
          </a:prstGeom>
        </p:spPr>
        <p:txBody>
          <a:bodyPr/>
          <a:lstStyle/>
          <a:p>
            <a:pPr defTabSz="914309" fontAlgn="base">
              <a:spcBef>
                <a:spcPct val="0"/>
              </a:spcBef>
              <a:spcAft>
                <a:spcPct val="0"/>
              </a:spcAft>
              <a:defRPr/>
            </a:pPr>
            <a:fld id="{8B48C8F6-11FD-4F21-91F4-6CA35396F73B}" type="datetimeFigureOut">
              <a:rPr lang="zh-CN" altLang="en-US" smtClean="0">
                <a:solidFill>
                  <a:prstClr val="black"/>
                </a:solidFill>
                <a:latin typeface="Arial" pitchFamily="34" charset="0"/>
                <a:ea typeface="宋体" pitchFamily="2" charset="-122"/>
              </a:rPr>
              <a:pPr defTabSz="914309" fontAlgn="base">
                <a:spcBef>
                  <a:spcPct val="0"/>
                </a:spcBef>
                <a:spcAft>
                  <a:spcPct val="0"/>
                </a:spcAft>
                <a:defRPr/>
              </a:pPr>
              <a:t>2021/4/17</a:t>
            </a:fld>
            <a:endParaRPr lang="zh-CN" altLang="en-US">
              <a:solidFill>
                <a:prstClr val="black"/>
              </a:solidFill>
              <a:latin typeface="Arial" pitchFamily="34" charset="0"/>
              <a:ea typeface="宋体" pitchFamily="2" charset="-122"/>
            </a:endParaRPr>
          </a:p>
        </p:txBody>
      </p:sp>
      <p:sp>
        <p:nvSpPr>
          <p:cNvPr id="6" name="页脚占位符 5"/>
          <p:cNvSpPr>
            <a:spLocks noGrp="1"/>
          </p:cNvSpPr>
          <p:nvPr>
            <p:ph type="ftr" sz="quarter" idx="11"/>
          </p:nvPr>
        </p:nvSpPr>
        <p:spPr>
          <a:xfrm>
            <a:off x="4039128" y="6356353"/>
            <a:ext cx="4113748" cy="365125"/>
          </a:xfrm>
          <a:prstGeom prst="rect">
            <a:avLst/>
          </a:prstGeom>
        </p:spPr>
        <p:txBody>
          <a:bodyPr/>
          <a:lstStyle/>
          <a:p>
            <a:pPr defTabSz="914309" fontAlgn="base">
              <a:spcBef>
                <a:spcPct val="0"/>
              </a:spcBef>
              <a:spcAft>
                <a:spcPct val="0"/>
              </a:spcAft>
              <a:defRPr/>
            </a:pPr>
            <a:endParaRPr lang="zh-CN" altLang="en-US">
              <a:solidFill>
                <a:prstClr val="black"/>
              </a:solidFill>
              <a:latin typeface="Arial" pitchFamily="34" charset="0"/>
              <a:ea typeface="宋体" pitchFamily="2" charset="-122"/>
            </a:endParaRPr>
          </a:p>
        </p:txBody>
      </p:sp>
      <p:sp>
        <p:nvSpPr>
          <p:cNvPr id="7" name="灯片编号占位符 6"/>
          <p:cNvSpPr>
            <a:spLocks noGrp="1"/>
          </p:cNvSpPr>
          <p:nvPr>
            <p:ph type="sldNum" sz="quarter" idx="12"/>
          </p:nvPr>
        </p:nvSpPr>
        <p:spPr>
          <a:xfrm>
            <a:off x="8610135" y="6356353"/>
            <a:ext cx="2743557" cy="365125"/>
          </a:xfrm>
          <a:prstGeom prst="rect">
            <a:avLst/>
          </a:prstGeom>
        </p:spPr>
        <p:txBody>
          <a:bodyPr/>
          <a:lstStyle/>
          <a:p>
            <a:pPr defTabSz="914309" fontAlgn="base">
              <a:spcBef>
                <a:spcPct val="0"/>
              </a:spcBef>
              <a:spcAft>
                <a:spcPct val="0"/>
              </a:spcAft>
              <a:defRPr/>
            </a:pPr>
            <a:fld id="{BD6493AB-65A1-4D55-9F31-F8FB3B43CDFA}" type="slidenum">
              <a:rPr lang="zh-CN" altLang="en-US" smtClean="0">
                <a:solidFill>
                  <a:prstClr val="black"/>
                </a:solidFill>
                <a:latin typeface="Arial" pitchFamily="34" charset="0"/>
                <a:ea typeface="宋体" pitchFamily="2" charset="-122"/>
              </a:rPr>
              <a:pPr defTabSz="914309" fontAlgn="base">
                <a:spcBef>
                  <a:spcPct val="0"/>
                </a:spcBef>
                <a:spcAft>
                  <a:spcPct val="0"/>
                </a:spcAft>
                <a:defRPr/>
              </a:pPr>
              <a:t>‹#›</a:t>
            </a:fld>
            <a:endParaRPr lang="zh-CN" altLang="en-US">
              <a:solidFill>
                <a:prstClr val="black"/>
              </a:solidFill>
              <a:latin typeface="Arial" pitchFamily="34" charset="0"/>
              <a:ea typeface="宋体" pitchFamily="2" charset="-122"/>
            </a:endParaRPr>
          </a:p>
        </p:txBody>
      </p:sp>
      <p:sp>
        <p:nvSpPr>
          <p:cNvPr id="8" name="标题 1"/>
          <p:cNvSpPr>
            <a:spLocks noGrp="1"/>
          </p:cNvSpPr>
          <p:nvPr>
            <p:ph type="title"/>
          </p:nvPr>
        </p:nvSpPr>
        <p:spPr>
          <a:xfrm>
            <a:off x="478646" y="365128"/>
            <a:ext cx="10875047" cy="687611"/>
          </a:xfrm>
          <a:prstGeom prst="rect">
            <a:avLst/>
          </a:prstGeom>
        </p:spPr>
        <p:txBody>
          <a:bodyPr/>
          <a:lstStyle>
            <a:lvl1pPr>
              <a:defRPr sz="2800" b="1">
                <a:latin typeface="+mj-ea"/>
                <a:ea typeface="+mj-ea"/>
              </a:defRPr>
            </a:lvl1pPr>
          </a:lstStyle>
          <a:p>
            <a:r>
              <a:rPr lang="zh-CN" altLang="en-US"/>
              <a:t>单击此处编辑母版标题样式</a:t>
            </a:r>
          </a:p>
        </p:txBody>
      </p:sp>
    </p:spTree>
    <p:extLst>
      <p:ext uri="{BB962C8B-B14F-4D97-AF65-F5344CB8AC3E}">
        <p14:creationId xmlns:p14="http://schemas.microsoft.com/office/powerpoint/2010/main" val="32737342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4688EABA-F0A4-4BC8-8089-E4223551FD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4271" t="5185" r="24271" b="5185"/>
          <a:stretch/>
        </p:blipFill>
        <p:spPr>
          <a:xfrm>
            <a:off x="2983518" y="379141"/>
            <a:ext cx="6226554" cy="6099718"/>
          </a:xfrm>
          <a:prstGeom prst="rect">
            <a:avLst/>
          </a:prstGeom>
        </p:spPr>
      </p:pic>
      <p:sp>
        <p:nvSpPr>
          <p:cNvPr id="4" name="文本占位符 6"/>
          <p:cNvSpPr>
            <a:spLocks noGrp="1"/>
          </p:cNvSpPr>
          <p:nvPr>
            <p:ph type="body" sz="quarter" idx="11" hasCustomPrompt="1"/>
          </p:nvPr>
        </p:nvSpPr>
        <p:spPr>
          <a:xfrm>
            <a:off x="2215683" y="2457030"/>
            <a:ext cx="7759123" cy="1943100"/>
          </a:xfrm>
          <a:prstGeom prst="rect">
            <a:avLst/>
          </a:prstGeom>
        </p:spPr>
        <p:txBody>
          <a:bodyPr anchor="ctr"/>
          <a:lstStyle>
            <a:lvl1pPr marL="0" indent="0" algn="ctr">
              <a:buNone/>
              <a:defRPr sz="4400" b="1">
                <a:solidFill>
                  <a:schemeClr val="tx1"/>
                </a:solidFill>
                <a:latin typeface="华文楷体" panose="02010600040101010101" pitchFamily="2" charset="-122"/>
                <a:ea typeface="华文楷体" panose="02010600040101010101" pitchFamily="2" charset="-122"/>
              </a:defRPr>
            </a:lvl1pPr>
          </a:lstStyle>
          <a:p>
            <a:pPr marL="0" indent="0">
              <a:buNone/>
            </a:pPr>
            <a:r>
              <a:rPr lang="zh-CN" altLang="en-US" sz="4400">
                <a:solidFill>
                  <a:schemeClr val="tx1"/>
                </a:solidFill>
                <a:effectLst>
                  <a:outerShdw blurRad="38100" dist="38100" dir="2700000" algn="tl">
                    <a:srgbClr val="000000">
                      <a:alpha val="43137"/>
                    </a:srgbClr>
                  </a:outerShdw>
                </a:effectLst>
              </a:rPr>
              <a:t>智能科技，让医疗更美好</a:t>
            </a:r>
            <a:r>
              <a:rPr lang="en-US" altLang="zh-CN" sz="4400">
                <a:solidFill>
                  <a:schemeClr val="tx1"/>
                </a:solidFill>
                <a:effectLst>
                  <a:outerShdw blurRad="38100" dist="38100" dir="2700000" algn="tl">
                    <a:srgbClr val="000000">
                      <a:alpha val="43137"/>
                    </a:srgbClr>
                  </a:outerShdw>
                </a:effectLst>
              </a:rPr>
              <a:t>!</a:t>
            </a:r>
            <a:endParaRPr lang="zh-CN" altLang="en-US" sz="44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82124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email">
            <a:extLst>
              <a:ext uri="{28A0092B-C50C-407E-A947-70E740481C1C}">
                <a14:useLocalDpi xmlns:a14="http://schemas.microsoft.com/office/drawing/2010/main"/>
              </a:ext>
            </a:extLst>
          </a:blip>
          <a:srcRect r="570"/>
          <a:stretch/>
        </p:blipFill>
        <p:spPr>
          <a:xfrm>
            <a:off x="0" y="1260057"/>
            <a:ext cx="12193587" cy="4876049"/>
          </a:xfrm>
          <a:prstGeom prst="rect">
            <a:avLst/>
          </a:prstGeom>
        </p:spPr>
      </p:pic>
      <p:sp>
        <p:nvSpPr>
          <p:cNvPr id="4" name="文本占位符 6"/>
          <p:cNvSpPr>
            <a:spLocks noGrp="1"/>
          </p:cNvSpPr>
          <p:nvPr>
            <p:ph type="body" sz="quarter" idx="11" hasCustomPrompt="1"/>
          </p:nvPr>
        </p:nvSpPr>
        <p:spPr>
          <a:xfrm>
            <a:off x="2215394" y="2457030"/>
            <a:ext cx="7758113" cy="1943100"/>
          </a:xfrm>
          <a:prstGeom prst="rect">
            <a:avLst/>
          </a:prstGeom>
        </p:spPr>
        <p:txBody>
          <a:bodyPr anchor="ctr"/>
          <a:lstStyle>
            <a:lvl1pPr marL="0" indent="0" algn="ctr">
              <a:buNone/>
              <a:defRPr sz="4400" b="1">
                <a:solidFill>
                  <a:schemeClr val="accent2"/>
                </a:solidFill>
                <a:latin typeface="华文楷体" panose="02010600040101010101" pitchFamily="2" charset="-122"/>
                <a:ea typeface="华文楷体" panose="02010600040101010101" pitchFamily="2" charset="-122"/>
              </a:defRPr>
            </a:lvl1pPr>
          </a:lstStyle>
          <a:p>
            <a:pPr lvl="0"/>
            <a:r>
              <a:rPr lang="en-US" altLang="zh-CN" dirty="0"/>
              <a:t>Click to add content</a:t>
            </a:r>
            <a:endParaRPr lang="zh-CN" altLang="en-US" dirty="0"/>
          </a:p>
        </p:txBody>
      </p:sp>
    </p:spTree>
    <p:extLst>
      <p:ext uri="{BB962C8B-B14F-4D97-AF65-F5344CB8AC3E}">
        <p14:creationId xmlns:p14="http://schemas.microsoft.com/office/powerpoint/2010/main" val="24389404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userDrawn="1"/>
        </p:nvGrpSpPr>
        <p:grpSpPr>
          <a:xfrm>
            <a:off x="797" y="2061026"/>
            <a:ext cx="12190413" cy="1938740"/>
            <a:chOff x="0" y="2420888"/>
            <a:chExt cx="12192000" cy="1938992"/>
          </a:xfrm>
        </p:grpSpPr>
        <p:sp>
          <p:nvSpPr>
            <p:cNvPr id="5" name="矩形 4"/>
            <p:cNvSpPr/>
            <p:nvPr/>
          </p:nvSpPr>
          <p:spPr>
            <a:xfrm>
              <a:off x="0" y="2420888"/>
              <a:ext cx="12192000" cy="1938992"/>
            </a:xfrm>
            <a:prstGeom prst="rect">
              <a:avLst/>
            </a:prstGeom>
            <a:solidFill>
              <a:srgbClr val="FF58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entury Schoolbook" panose="02040604050505020304"/>
                <a:ea typeface="宋体" panose="02010600030101010101" pitchFamily="2" charset="-122"/>
                <a:cs typeface="+mn-ea"/>
                <a:sym typeface="+mn-lt"/>
              </a:endParaRPr>
            </a:p>
          </p:txBody>
        </p:sp>
        <p:sp>
          <p:nvSpPr>
            <p:cNvPr id="6" name="矩形 5"/>
            <p:cNvSpPr/>
            <p:nvPr/>
          </p:nvSpPr>
          <p:spPr>
            <a:xfrm>
              <a:off x="1847528" y="2742312"/>
              <a:ext cx="8496944" cy="1338828"/>
            </a:xfrm>
            <a:prstGeom prst="rect">
              <a:avLst/>
            </a:prstGeom>
          </p:spPr>
          <p:txBody>
            <a:bodyPr wrap="square">
              <a:spAutoFit/>
            </a:bodyPr>
            <a:lstStyle/>
            <a:p>
              <a:pPr marL="0" marR="0" lvl="0" indent="0" algn="ctr" defTabSz="914309" rtl="0" eaLnBrk="1" fontAlgn="base" latinLnBrk="0" hangingPunct="1">
                <a:lnSpc>
                  <a:spcPct val="150000"/>
                </a:lnSpc>
                <a:spcBef>
                  <a:spcPct val="0"/>
                </a:spcBef>
                <a:spcAft>
                  <a:spcPct val="0"/>
                </a:spcAft>
                <a:buClrTx/>
                <a:buSzTx/>
                <a:buFontTx/>
                <a:buNone/>
                <a:tabLst/>
                <a:defRPr/>
              </a:pPr>
              <a:r>
                <a:rPr kumimoji="0" lang="zh-CN" altLang="en-US" sz="5398"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itchFamily="34" charset="0"/>
                  <a:ea typeface="宋体" pitchFamily="2" charset="-122"/>
                  <a:cs typeface="+mn-ea"/>
                  <a:sym typeface="+mn-lt"/>
                </a:rPr>
                <a:t>科技 让城市更美好</a:t>
              </a:r>
            </a:p>
          </p:txBody>
        </p:sp>
      </p:grpSp>
    </p:spTree>
    <p:extLst>
      <p:ext uri="{BB962C8B-B14F-4D97-AF65-F5344CB8AC3E}">
        <p14:creationId xmlns:p14="http://schemas.microsoft.com/office/powerpoint/2010/main" val="19624924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userDrawn="1"/>
        </p:nvGrpSpPr>
        <p:grpSpPr>
          <a:xfrm>
            <a:off x="797" y="2061026"/>
            <a:ext cx="12190413" cy="1938740"/>
            <a:chOff x="0" y="2420888"/>
            <a:chExt cx="12192000" cy="1938992"/>
          </a:xfrm>
        </p:grpSpPr>
        <p:sp>
          <p:nvSpPr>
            <p:cNvPr id="4" name="矩形 3"/>
            <p:cNvSpPr/>
            <p:nvPr/>
          </p:nvSpPr>
          <p:spPr>
            <a:xfrm>
              <a:off x="0" y="2420888"/>
              <a:ext cx="12192000" cy="1938992"/>
            </a:xfrm>
            <a:prstGeom prst="rect">
              <a:avLst/>
            </a:prstGeom>
            <a:solidFill>
              <a:srgbClr val="FF58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entury Schoolbook" panose="02040604050505020304"/>
                <a:ea typeface="宋体" panose="02010600030101010101" pitchFamily="2" charset="-122"/>
                <a:cs typeface="+mn-ea"/>
                <a:sym typeface="+mn-lt"/>
              </a:endParaRPr>
            </a:p>
          </p:txBody>
        </p:sp>
        <p:sp>
          <p:nvSpPr>
            <p:cNvPr id="5" name="矩形 4"/>
            <p:cNvSpPr/>
            <p:nvPr/>
          </p:nvSpPr>
          <p:spPr>
            <a:xfrm>
              <a:off x="1847528" y="2742312"/>
              <a:ext cx="8496944" cy="1338828"/>
            </a:xfrm>
            <a:prstGeom prst="rect">
              <a:avLst/>
            </a:prstGeom>
          </p:spPr>
          <p:txBody>
            <a:bodyPr wrap="square">
              <a:spAutoFit/>
            </a:bodyPr>
            <a:lstStyle/>
            <a:p>
              <a:pPr marL="0" marR="0" lvl="0" indent="0" algn="ctr" defTabSz="914309" rtl="0" eaLnBrk="1" fontAlgn="base" latinLnBrk="0" hangingPunct="1">
                <a:lnSpc>
                  <a:spcPct val="150000"/>
                </a:lnSpc>
                <a:spcBef>
                  <a:spcPct val="0"/>
                </a:spcBef>
                <a:spcAft>
                  <a:spcPct val="0"/>
                </a:spcAft>
                <a:buClrTx/>
                <a:buSzTx/>
                <a:buFontTx/>
                <a:buNone/>
                <a:tabLst/>
                <a:defRPr/>
              </a:pPr>
              <a:r>
                <a:rPr kumimoji="0" lang="zh-CN" altLang="en-US" sz="5398"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itchFamily="34" charset="0"/>
                  <a:ea typeface="宋体" pitchFamily="2" charset="-122"/>
                  <a:cs typeface="+mn-ea"/>
                  <a:sym typeface="+mn-lt"/>
                </a:rPr>
                <a:t>科技 让城市更美好</a:t>
              </a:r>
            </a:p>
          </p:txBody>
        </p:sp>
      </p:grpSp>
    </p:spTree>
    <p:extLst>
      <p:ext uri="{BB962C8B-B14F-4D97-AF65-F5344CB8AC3E}">
        <p14:creationId xmlns:p14="http://schemas.microsoft.com/office/powerpoint/2010/main" val="14063311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311" y="365128"/>
            <a:ext cx="10515382"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054548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7" y="6356364"/>
            <a:ext cx="2743200" cy="365125"/>
          </a:xfrm>
          <a:prstGeom prst="rect">
            <a:avLst/>
          </a:prstGeom>
        </p:spPr>
        <p:txBody>
          <a:bodyPr/>
          <a:lstStyle/>
          <a:p>
            <a:pPr defTabSz="914309" fontAlgn="base">
              <a:spcBef>
                <a:spcPct val="0"/>
              </a:spcBef>
              <a:spcAft>
                <a:spcPct val="0"/>
              </a:spcAft>
            </a:pPr>
            <a:fld id="{C84468E0-41B4-A344-B72F-C7ECA4A18522}" type="datetimeFigureOut">
              <a:rPr kumimoji="1" lang="zh-CN" altLang="en-US" smtClean="0">
                <a:solidFill>
                  <a:srgbClr val="000000"/>
                </a:solidFill>
                <a:latin typeface="Arial" pitchFamily="34" charset="0"/>
                <a:ea typeface="宋体" pitchFamily="2" charset="-122"/>
              </a:rPr>
              <a:pPr defTabSz="914309" fontAlgn="base">
                <a:spcBef>
                  <a:spcPct val="0"/>
                </a:spcBef>
                <a:spcAft>
                  <a:spcPct val="0"/>
                </a:spcAft>
              </a:pPr>
              <a:t>2021/4/17</a:t>
            </a:fld>
            <a:endParaRPr kumimoji="1" lang="zh-CN" altLang="en-US">
              <a:solidFill>
                <a:srgbClr val="000000"/>
              </a:solidFill>
              <a:latin typeface="Arial" pitchFamily="34" charset="0"/>
              <a:ea typeface="宋体" pitchFamily="2" charset="-122"/>
            </a:endParaRPr>
          </a:p>
        </p:txBody>
      </p:sp>
      <p:sp>
        <p:nvSpPr>
          <p:cNvPr id="3" name="页脚占位符 2"/>
          <p:cNvSpPr>
            <a:spLocks noGrp="1"/>
          </p:cNvSpPr>
          <p:nvPr>
            <p:ph type="ftr" sz="quarter" idx="11"/>
          </p:nvPr>
        </p:nvSpPr>
        <p:spPr>
          <a:xfrm>
            <a:off x="4038601" y="6356364"/>
            <a:ext cx="4114800" cy="365125"/>
          </a:xfrm>
          <a:prstGeom prst="rect">
            <a:avLst/>
          </a:prstGeom>
        </p:spPr>
        <p:txBody>
          <a:bodyPr/>
          <a:lstStyle/>
          <a:p>
            <a:pPr defTabSz="914309" fontAlgn="base">
              <a:spcBef>
                <a:spcPct val="0"/>
              </a:spcBef>
              <a:spcAft>
                <a:spcPct val="0"/>
              </a:spcAft>
            </a:pPr>
            <a:endParaRPr kumimoji="1" lang="zh-CN" altLang="en-US">
              <a:solidFill>
                <a:srgbClr val="000000"/>
              </a:solidFill>
              <a:latin typeface="Arial" pitchFamily="34" charset="0"/>
              <a:ea typeface="宋体" pitchFamily="2" charset="-122"/>
            </a:endParaRPr>
          </a:p>
        </p:txBody>
      </p:sp>
      <p:sp>
        <p:nvSpPr>
          <p:cNvPr id="4" name="幻灯片编号占位符 3"/>
          <p:cNvSpPr>
            <a:spLocks noGrp="1"/>
          </p:cNvSpPr>
          <p:nvPr>
            <p:ph type="sldNum" sz="quarter" idx="12"/>
          </p:nvPr>
        </p:nvSpPr>
        <p:spPr>
          <a:xfrm>
            <a:off x="8610600" y="6356364"/>
            <a:ext cx="2743200" cy="365125"/>
          </a:xfrm>
          <a:prstGeom prst="rect">
            <a:avLst/>
          </a:prstGeom>
        </p:spPr>
        <p:txBody>
          <a:bodyPr/>
          <a:lstStyle/>
          <a:p>
            <a:pPr defTabSz="914309" fontAlgn="base">
              <a:spcBef>
                <a:spcPct val="0"/>
              </a:spcBef>
              <a:spcAft>
                <a:spcPct val="0"/>
              </a:spcAft>
            </a:pPr>
            <a:fld id="{10100FF3-2988-DF40-ADF5-FFD756EF2CFD}" type="slidenum">
              <a:rPr kumimoji="1" lang="zh-CN" altLang="en-US" smtClean="0">
                <a:solidFill>
                  <a:srgbClr val="000000"/>
                </a:solidFill>
                <a:latin typeface="Arial" pitchFamily="34" charset="0"/>
                <a:ea typeface="宋体" pitchFamily="2" charset="-122"/>
              </a:rPr>
              <a:pPr defTabSz="914309" fontAlgn="base">
                <a:spcBef>
                  <a:spcPct val="0"/>
                </a:spcBef>
                <a:spcAft>
                  <a:spcPct val="0"/>
                </a:spcAft>
              </a:pPr>
              <a:t>‹#›</a:t>
            </a:fld>
            <a:endParaRPr kumimoji="1" lang="zh-CN" altLang="en-US">
              <a:solidFill>
                <a:srgbClr val="000000"/>
              </a:solidFill>
              <a:latin typeface="Arial" pitchFamily="34" charset="0"/>
              <a:ea typeface="宋体" pitchFamily="2" charset="-122"/>
            </a:endParaRPr>
          </a:p>
        </p:txBody>
      </p:sp>
      <p:sp>
        <p:nvSpPr>
          <p:cNvPr id="6" name="标题 1"/>
          <p:cNvSpPr>
            <a:spLocks noGrp="1"/>
          </p:cNvSpPr>
          <p:nvPr>
            <p:ph type="title" hasCustomPrompt="1"/>
          </p:nvPr>
        </p:nvSpPr>
        <p:spPr>
          <a:xfrm>
            <a:off x="385624" y="185306"/>
            <a:ext cx="10783455" cy="715530"/>
          </a:xfrm>
        </p:spPr>
        <p:txBody>
          <a:bodyPr>
            <a:normAutofit/>
          </a:bodyPr>
          <a:lstStyle>
            <a:lvl1pPr>
              <a:defRPr sz="3600" b="1">
                <a:latin typeface="幼圆" panose="02010509060101010101" pitchFamily="49" charset="-122"/>
                <a:ea typeface="幼圆" panose="02010509060101010101" pitchFamily="49" charset="-122"/>
              </a:defRPr>
            </a:lvl1pPr>
          </a:lstStyle>
          <a:p>
            <a:r>
              <a:rPr kumimoji="1" lang="zh-CN" altLang="en-US" dirty="0"/>
              <a:t>单击此处编辑标题</a:t>
            </a:r>
          </a:p>
        </p:txBody>
      </p:sp>
    </p:spTree>
    <p:extLst>
      <p:ext uri="{BB962C8B-B14F-4D97-AF65-F5344CB8AC3E}">
        <p14:creationId xmlns:p14="http://schemas.microsoft.com/office/powerpoint/2010/main" val="39578413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7_仅标题">
    <p:spTree>
      <p:nvGrpSpPr>
        <p:cNvPr id="1" name=""/>
        <p:cNvGrpSpPr/>
        <p:nvPr/>
      </p:nvGrpSpPr>
      <p:grpSpPr>
        <a:xfrm>
          <a:off x="0" y="0"/>
          <a:ext cx="0" cy="0"/>
          <a:chOff x="0" y="0"/>
          <a:chExt cx="0" cy="0"/>
        </a:xfrm>
      </p:grpSpPr>
      <p:sp>
        <p:nvSpPr>
          <p:cNvPr id="3" name="矩形 2" hidden="1"/>
          <p:cNvSpPr/>
          <p:nvPr userDrawn="1">
            <p:custDataLst>
              <p:tags r:id="rId1"/>
            </p:custDataLst>
          </p:nvPr>
        </p:nvSpPr>
        <p:spPr>
          <a:xfrm>
            <a:off x="27" y="0"/>
            <a:ext cx="158771" cy="158750"/>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309" rtl="0" eaLnBrk="1" fontAlgn="auto" latinLnBrk="0" hangingPunct="1">
              <a:lnSpc>
                <a:spcPct val="100000"/>
              </a:lnSpc>
              <a:spcBef>
                <a:spcPct val="0"/>
              </a:spcBef>
              <a:spcAft>
                <a:spcPct val="0"/>
              </a:spcAft>
              <a:buClrTx/>
              <a:buSzTx/>
              <a:buFontTx/>
              <a:buNone/>
              <a:tabLst/>
              <a:defRPr/>
            </a:pPr>
            <a:endParaRPr kumimoji="0" lang="en-US" altLang="zh-CN" sz="2600" b="1" i="0" u="none" strike="noStrike" kern="1200" cap="none" spc="0" normalizeH="0" baseline="0" noProof="0" dirty="0">
              <a:ln>
                <a:noFill/>
              </a:ln>
              <a:solidFill>
                <a:prstClr val="black"/>
              </a:solidFill>
              <a:effectLst/>
              <a:uLnTx/>
              <a:uFillTx/>
              <a:latin typeface="Arial"/>
              <a:ea typeface="华文楷体"/>
              <a:cs typeface="+mn-cs"/>
              <a:sym typeface="Arial"/>
            </a:endParaRPr>
          </a:p>
        </p:txBody>
      </p:sp>
      <p:sp>
        <p:nvSpPr>
          <p:cNvPr id="7" name="Title Placeholder 1"/>
          <p:cNvSpPr>
            <a:spLocks noGrp="1"/>
          </p:cNvSpPr>
          <p:nvPr>
            <p:ph type="title" hasCustomPrompt="1"/>
          </p:nvPr>
        </p:nvSpPr>
        <p:spPr>
          <a:xfrm>
            <a:off x="360000" y="176259"/>
            <a:ext cx="11478878" cy="720000"/>
          </a:xfrm>
          <a:prstGeom prst="rect">
            <a:avLst/>
          </a:prstGeom>
        </p:spPr>
        <p:txBody>
          <a:bodyPr vert="horz" wrap="square" lIns="0" tIns="0" rIns="0" bIns="0" rtlCol="0" anchor="t">
            <a:noAutofit/>
          </a:bodyPr>
          <a:lstStyle>
            <a:lvl1pPr>
              <a:lnSpc>
                <a:spcPct val="100000"/>
              </a:lnSpc>
              <a:defRPr b="1"/>
            </a:lvl1pPr>
          </a:lstStyle>
          <a:p>
            <a:r>
              <a:rPr lang="en-US" altLang="zh-CN" dirty="0"/>
              <a:t>Click to add title</a:t>
            </a:r>
            <a:endParaRPr lang="en-US" dirty="0"/>
          </a:p>
        </p:txBody>
      </p:sp>
      <p:sp>
        <p:nvSpPr>
          <p:cNvPr id="8" name="文本占位符 6"/>
          <p:cNvSpPr>
            <a:spLocks noGrp="1"/>
          </p:cNvSpPr>
          <p:nvPr>
            <p:ph type="body" sz="quarter" idx="11" hasCustomPrompt="1"/>
          </p:nvPr>
        </p:nvSpPr>
        <p:spPr>
          <a:xfrm>
            <a:off x="360000" y="6397142"/>
            <a:ext cx="11248420" cy="422275"/>
          </a:xfrm>
          <a:prstGeom prst="rect">
            <a:avLst/>
          </a:prstGeom>
        </p:spPr>
        <p:txBody>
          <a:bodyPr tIns="0" bIns="0" anchor="b"/>
          <a:lstStyle>
            <a:lvl1pPr marL="0" marR="0" indent="0" algn="l" defTabSz="914127"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rgbClr val="A9A9A9"/>
                </a:solidFill>
                <a:latin typeface="+mn-lt"/>
                <a:ea typeface="+mn-ea"/>
              </a:defRPr>
            </a:lvl1pPr>
          </a:lstStyle>
          <a:p>
            <a:pPr marL="0" marR="0" lvl="0" indent="0" algn="l" defTabSz="91412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Tree>
    <p:extLst>
      <p:ext uri="{BB962C8B-B14F-4D97-AF65-F5344CB8AC3E}">
        <p14:creationId xmlns:p14="http://schemas.microsoft.com/office/powerpoint/2010/main" val="427641929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4" name="对象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itle 7"/>
          <p:cNvSpPr>
            <a:spLocks noGrp="1"/>
          </p:cNvSpPr>
          <p:nvPr>
            <p:ph type="title" hasCustomPrompt="1"/>
          </p:nvPr>
        </p:nvSpPr>
        <p:spPr>
          <a:xfrm>
            <a:off x="360000" y="140399"/>
            <a:ext cx="10934700" cy="720000"/>
          </a:xfrm>
        </p:spPr>
        <p:txBody>
          <a:bodyPr anchor="ctr"/>
          <a:lstStyle>
            <a:lvl1pPr>
              <a:lnSpc>
                <a:spcPct val="100000"/>
              </a:lnSpc>
              <a:defRPr b="1" baseline="0">
                <a:solidFill>
                  <a:schemeClr val="tx1"/>
                </a:solidFill>
                <a:latin typeface="+mn-lt"/>
                <a:ea typeface="+mn-ea"/>
                <a:sym typeface="Trebuchet MS" panose="020B0603020202020204" pitchFamily="34" charset="0"/>
              </a:defRPr>
            </a:lvl1pPr>
          </a:lstStyle>
          <a:p>
            <a:r>
              <a:rPr lang="en-US" dirty="0"/>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PiNgAN sample sldiesV4.pptx</a:t>
            </a:r>
            <a:endParaRPr lang="en-US" sz="700" dirty="0">
              <a:solidFill>
                <a:schemeClr val="bg1">
                  <a:lumMod val="50000"/>
                </a:schemeClr>
              </a:solidFill>
              <a:latin typeface="+mn-lt"/>
              <a:sym typeface="Trebuchet MS" panose="020B0603020202020204" pitchFamily="34" charset="0"/>
            </a:endParaRPr>
          </a:p>
        </p:txBody>
      </p:sp>
      <p:sp>
        <p:nvSpPr>
          <p:cNvPr id="6" name="Text Placeholder 7"/>
          <p:cNvSpPr>
            <a:spLocks noGrp="1"/>
          </p:cNvSpPr>
          <p:nvPr>
            <p:ph type="body" sz="quarter" idx="21" hasCustomPrompt="1"/>
          </p:nvPr>
        </p:nvSpPr>
        <p:spPr>
          <a:xfrm>
            <a:off x="360000" y="904891"/>
            <a:ext cx="10934700" cy="359856"/>
          </a:xfrm>
          <a:prstGeom prst="rect">
            <a:avLst/>
          </a:prstGeom>
        </p:spPr>
        <p:txBody>
          <a:bodyPr wrap="square" tIns="41028" bIns="41028" anchor="ctr">
            <a:spAutoFit/>
          </a:bodyPr>
          <a:lstStyle>
            <a:lvl1pPr marL="0" indent="0">
              <a:lnSpc>
                <a:spcPct val="100000"/>
              </a:lnSpc>
              <a:spcBef>
                <a:spcPts val="0"/>
              </a:spcBef>
              <a:spcAft>
                <a:spcPts val="0"/>
              </a:spcAft>
              <a:buNone/>
              <a:defRPr sz="1800" b="0" baseline="0">
                <a:solidFill>
                  <a:schemeClr val="bg1">
                    <a:lumMod val="50000"/>
                  </a:schemeClr>
                </a:solidFill>
                <a:latin typeface="+mn-lt"/>
                <a:ea typeface="+mn-ea"/>
                <a:sym typeface="微软雅黑"/>
              </a:defRPr>
            </a:lvl1pPr>
          </a:lstStyle>
          <a:p>
            <a:pPr lvl="0"/>
            <a:r>
              <a:rPr lang="en-US" dirty="0"/>
              <a:t>Subheading</a:t>
            </a:r>
          </a:p>
        </p:txBody>
      </p:sp>
      <p:sp>
        <p:nvSpPr>
          <p:cNvPr id="9" name="文本占位符 6"/>
          <p:cNvSpPr>
            <a:spLocks noGrp="1"/>
          </p:cNvSpPr>
          <p:nvPr>
            <p:ph type="body" sz="quarter" idx="11" hasCustomPrompt="1"/>
          </p:nvPr>
        </p:nvSpPr>
        <p:spPr>
          <a:xfrm>
            <a:off x="360000" y="6421657"/>
            <a:ext cx="10934700" cy="422275"/>
          </a:xfrm>
        </p:spPr>
        <p:txBody>
          <a:bodyPr tIns="0" bIns="0" anchor="b"/>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chemeClr val="tx1">
                    <a:lumMod val="65000"/>
                    <a:lumOff val="3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Note:</a:t>
            </a:r>
            <a:br>
              <a:rPr lang="en-US" altLang="zh-CN" dirty="0"/>
            </a:br>
            <a:r>
              <a:rPr lang="en-US" altLang="zh-CN" dirty="0"/>
              <a:t>Source:</a:t>
            </a:r>
            <a:endParaRPr lang="zh-CN" altLang="en-US" dirty="0"/>
          </a:p>
        </p:txBody>
      </p:sp>
    </p:spTree>
    <p:extLst>
      <p:ext uri="{BB962C8B-B14F-4D97-AF65-F5344CB8AC3E}">
        <p14:creationId xmlns:p14="http://schemas.microsoft.com/office/powerpoint/2010/main" val="4031095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5_副标题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34984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Agenda">
    <p:bg>
      <p:bgRef idx="1001">
        <a:schemeClr val="bg1"/>
      </p:bgRef>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4" imgW="270" imgH="270" progId="TCLayout.ActiveDocument.1">
                  <p:embed/>
                </p:oleObj>
              </mc:Choice>
              <mc:Fallback>
                <p:oleObj name="think-cell 幻灯片" r:id="rId4" imgW="270" imgH="270" progId="TCLayout.ActiveDocument.1">
                  <p:embed/>
                  <p:pic>
                    <p:nvPicPr>
                      <p:cNvPr id="2" name="对象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ooterSimple" hidden="1"/>
          <p:cNvSpPr txBox="1"/>
          <p:nvPr userDrawn="1">
            <p:custDataLst>
              <p:tags r:id="rId2"/>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altLang="zh-CN" sz="700">
                <a:solidFill>
                  <a:schemeClr val="bg1">
                    <a:lumMod val="50000"/>
                  </a:schemeClr>
                </a:solidFill>
                <a:latin typeface="+mn-lt"/>
                <a:sym typeface="Trebuchet MS" panose="020B0603020202020204" pitchFamily="34" charset="0"/>
              </a:rPr>
              <a:t>2018.03.23 </a:t>
            </a:r>
            <a:r>
              <a:rPr lang="zh-CN" altLang="en-US" sz="700">
                <a:solidFill>
                  <a:schemeClr val="bg1">
                    <a:lumMod val="50000"/>
                  </a:schemeClr>
                </a:solidFill>
                <a:latin typeface="+mn-lt"/>
                <a:sym typeface="Trebuchet MS" panose="020B0603020202020204" pitchFamily="34" charset="0"/>
              </a:rPr>
              <a:t>平安穎像平台</a:t>
            </a:r>
            <a:r>
              <a:rPr lang="en-US" altLang="zh-CN" sz="700">
                <a:solidFill>
                  <a:schemeClr val="bg1">
                    <a:lumMod val="50000"/>
                  </a:schemeClr>
                </a:solidFill>
                <a:latin typeface="+mn-lt"/>
                <a:sym typeface="Trebuchet MS" panose="020B0603020202020204" pitchFamily="34" charset="0"/>
              </a:rPr>
              <a:t>PAMIA </a:t>
            </a:r>
            <a:r>
              <a:rPr lang="zh-CN" altLang="en-US" sz="700">
                <a:solidFill>
                  <a:schemeClr val="bg1">
                    <a:lumMod val="50000"/>
                  </a:schemeClr>
                </a:solidFill>
                <a:latin typeface="+mn-lt"/>
                <a:sym typeface="Trebuchet MS" panose="020B0603020202020204" pitchFamily="34" charset="0"/>
              </a:rPr>
              <a:t>深圳政府介绍</a:t>
            </a:r>
            <a:r>
              <a:rPr lang="en-US" altLang="zh-CN" sz="700">
                <a:solidFill>
                  <a:schemeClr val="bg1">
                    <a:lumMod val="50000"/>
                  </a:schemeClr>
                </a:solidFill>
                <a:latin typeface="+mn-lt"/>
                <a:sym typeface="Trebuchet MS" panose="020B0603020202020204" pitchFamily="34" charset="0"/>
              </a:rPr>
              <a:t>v3.2 (002)_26</a:t>
            </a:r>
            <a:r>
              <a:rPr lang="zh-CN" altLang="en-US" sz="700">
                <a:solidFill>
                  <a:schemeClr val="bg1">
                    <a:lumMod val="50000"/>
                  </a:schemeClr>
                </a:solidFill>
                <a:latin typeface="+mn-lt"/>
                <a:sym typeface="Trebuchet MS" panose="020B0603020202020204" pitchFamily="34" charset="0"/>
              </a:rPr>
              <a:t>三月</a:t>
            </a:r>
            <a:r>
              <a:rPr lang="en-US" altLang="zh-CN" sz="700">
                <a:solidFill>
                  <a:schemeClr val="bg1">
                    <a:lumMod val="50000"/>
                  </a:schemeClr>
                </a:solidFill>
                <a:latin typeface="+mn-lt"/>
                <a:sym typeface="Trebuchet MS" panose="020B0603020202020204" pitchFamily="34" charset="0"/>
              </a:rPr>
              <a:t>18_GL_v01.pptx</a:t>
            </a:r>
            <a:endParaRPr lang="en-US" sz="700" dirty="0">
              <a:solidFill>
                <a:schemeClr val="bg1">
                  <a:lumMod val="50000"/>
                </a:schemeClr>
              </a:solidFill>
              <a:latin typeface="+mn-lt"/>
              <a:sym typeface="Trebuchet MS" panose="020B0603020202020204" pitchFamily="34" charset="0"/>
            </a:endParaRPr>
          </a:p>
        </p:txBody>
      </p:sp>
      <p:sp>
        <p:nvSpPr>
          <p:cNvPr id="7"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solidFill>
                  <a:schemeClr val="tx1"/>
                </a:solidFill>
              </a:defRPr>
            </a:lvl1pPr>
          </a:lstStyle>
          <a:p>
            <a:r>
              <a:rPr lang="en-US" dirty="0"/>
              <a:t>Agenda </a:t>
            </a:r>
            <a:r>
              <a:rPr lang="en-US" altLang="zh-CN" dirty="0"/>
              <a:t>page</a:t>
            </a:r>
            <a:endParaRPr lang="en-US" dirty="0"/>
          </a:p>
        </p:txBody>
      </p:sp>
      <p:pic>
        <p:nvPicPr>
          <p:cNvPr id="3" name="图片 2"/>
          <p:cNvPicPr>
            <a:picLocks noChangeAspect="1"/>
          </p:cNvPicPr>
          <p:nvPr userDrawn="1"/>
        </p:nvPicPr>
        <p:blipFill rotWithShape="1">
          <a:blip r:embed="rId6" cstate="email">
            <a:extLst>
              <a:ext uri="{28A0092B-C50C-407E-A947-70E740481C1C}">
                <a14:useLocalDpi xmlns:a14="http://schemas.microsoft.com/office/drawing/2010/main"/>
              </a:ext>
            </a:extLst>
          </a:blip>
          <a:srcRect r="570"/>
          <a:stretch/>
        </p:blipFill>
        <p:spPr>
          <a:xfrm>
            <a:off x="0" y="1260057"/>
            <a:ext cx="12192000" cy="4876049"/>
          </a:xfrm>
          <a:prstGeom prst="rect">
            <a:avLst/>
          </a:prstGeom>
        </p:spPr>
      </p:pic>
    </p:spTree>
    <p:extLst>
      <p:ext uri="{BB962C8B-B14F-4D97-AF65-F5344CB8AC3E}">
        <p14:creationId xmlns:p14="http://schemas.microsoft.com/office/powerpoint/2010/main" val="294801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99" y="1122363"/>
            <a:ext cx="9143603"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199" y="3602038"/>
            <a:ext cx="9143603"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5" name="页脚占位符 4"/>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3700092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310" y="365126"/>
            <a:ext cx="10515382"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310" y="1825625"/>
            <a:ext cx="10515382"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5" name="页脚占位符 4"/>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3739597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59" y="1709739"/>
            <a:ext cx="10515382"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959" y="4589464"/>
            <a:ext cx="10515382"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5" name="页脚占位符 4"/>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7992132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310" y="365126"/>
            <a:ext cx="10515382"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310" y="1825625"/>
            <a:ext cx="5180687"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416" y="1825625"/>
            <a:ext cx="5182275"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6" name="页脚占位符 5"/>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1760986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97" y="365126"/>
            <a:ext cx="10515381"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898" y="1681163"/>
            <a:ext cx="515845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898" y="2505075"/>
            <a:ext cx="515845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417" y="1681163"/>
            <a:ext cx="5183862"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417" y="2505075"/>
            <a:ext cx="5183862"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8" name="页脚占位符 7"/>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3806678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310" y="365126"/>
            <a:ext cx="10515382"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4" name="页脚占位符 3"/>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3592964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3" descr="D:\Users\zhangbowen541\Downloads\c1516087c9bb967c61b81e426e136565.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4448" y="103"/>
            <a:ext cx="3255173" cy="699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209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98" y="457200"/>
            <a:ext cx="3932749"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863" y="987426"/>
            <a:ext cx="6171415"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839898" y="2057400"/>
            <a:ext cx="3932749"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6" name="页脚占位符 5"/>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1024396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2" name="对象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2377" y="2383"/>
            <a:ext cx="12194377" cy="6852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userDrawn="1"/>
        </p:nvSpPr>
        <p:spPr>
          <a:xfrm>
            <a:off x="-3174" y="2287437"/>
            <a:ext cx="12195173" cy="2282287"/>
          </a:xfrm>
          <a:prstGeom prst="rect">
            <a:avLst/>
          </a:prstGeom>
          <a:solidFill>
            <a:schemeClr val="accent1">
              <a:lumMod val="75000"/>
              <a:alpha val="85098"/>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zh-CN" altLang="en-US" sz="1200" dirty="0" err="1">
              <a:solidFill>
                <a:srgbClr val="FFFFFF"/>
              </a:solidFill>
            </a:endParaRPr>
          </a:p>
        </p:txBody>
      </p:sp>
      <p:sp>
        <p:nvSpPr>
          <p:cNvPr id="7" name="文本占位符 6"/>
          <p:cNvSpPr>
            <a:spLocks noGrp="1"/>
          </p:cNvSpPr>
          <p:nvPr>
            <p:ph type="body" sz="quarter" idx="11" hasCustomPrompt="1"/>
          </p:nvPr>
        </p:nvSpPr>
        <p:spPr>
          <a:xfrm>
            <a:off x="2215356" y="2457030"/>
            <a:ext cx="7758113" cy="1943100"/>
          </a:xfrm>
        </p:spPr>
        <p:txBody>
          <a:bodyPr anchor="ctr"/>
          <a:lstStyle>
            <a:lvl1pPr algn="ctr">
              <a:defRPr sz="4400" b="1">
                <a:solidFill>
                  <a:srgbClr val="FFFFFF"/>
                </a:solidFill>
              </a:defRPr>
            </a:lvl1pPr>
          </a:lstStyle>
          <a:p>
            <a:pPr lvl="0"/>
            <a:r>
              <a:rPr lang="en-US" altLang="zh-CN" dirty="0"/>
              <a:t>Click to add content</a:t>
            </a:r>
            <a:endParaRPr lang="zh-CN" altLang="en-US" dirty="0"/>
          </a:p>
        </p:txBody>
      </p:sp>
      <p:cxnSp>
        <p:nvCxnSpPr>
          <p:cNvPr id="6" name="直接连接符 5"/>
          <p:cNvCxnSpPr/>
          <p:nvPr userDrawn="1"/>
        </p:nvCxnSpPr>
        <p:spPr>
          <a:xfrm flipH="1">
            <a:off x="-3174" y="4643437"/>
            <a:ext cx="12195173" cy="0"/>
          </a:xfrm>
          <a:prstGeom prst="line">
            <a:avLst/>
          </a:prstGeom>
          <a:ln w="9525" cap="rnd">
            <a:solidFill>
              <a:schemeClr val="accent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122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98" y="457200"/>
            <a:ext cx="39327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863" y="987426"/>
            <a:ext cx="6171415"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98" y="2057400"/>
            <a:ext cx="3932749"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6" name="页脚占位符 5"/>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40141527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310" y="365126"/>
            <a:ext cx="10515382"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310" y="1825625"/>
            <a:ext cx="10515382"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5" name="页脚占位符 4"/>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5924249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6036" y="365125"/>
            <a:ext cx="262765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309" y="365125"/>
            <a:ext cx="7735307"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309" y="6356351"/>
            <a:ext cx="2743557" cy="365125"/>
          </a:xfrm>
          <a:prstGeom prst="rect">
            <a:avLst/>
          </a:prstGeom>
        </p:spPr>
        <p:txBody>
          <a:bodyPr/>
          <a:lstStyle/>
          <a:p>
            <a:fld id="{57BE6BCA-571D-4274-80EB-2CBEC71E5D3C}" type="datetimeFigureOut">
              <a:rPr lang="zh-CN" altLang="en-US" smtClean="0"/>
              <a:t>2021/4/17</a:t>
            </a:fld>
            <a:endParaRPr lang="zh-CN" altLang="en-US"/>
          </a:p>
        </p:txBody>
      </p:sp>
      <p:sp>
        <p:nvSpPr>
          <p:cNvPr id="5" name="页脚占位符 4"/>
          <p:cNvSpPr>
            <a:spLocks noGrp="1"/>
          </p:cNvSpPr>
          <p:nvPr>
            <p:ph type="ftr" sz="quarter" idx="11"/>
          </p:nvPr>
        </p:nvSpPr>
        <p:spPr>
          <a:xfrm>
            <a:off x="4039127" y="6356351"/>
            <a:ext cx="4113748"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134" y="6356351"/>
            <a:ext cx="2743557" cy="365125"/>
          </a:xfrm>
          <a:prstGeom prst="rect">
            <a:avLst/>
          </a:prstGeom>
        </p:spPr>
        <p:txBody>
          <a:bodyPr/>
          <a:lstStyle/>
          <a:p>
            <a:fld id="{1447D0DA-FA98-4C89-B212-671D0E830D99}" type="slidenum">
              <a:rPr lang="zh-CN" altLang="en-US" smtClean="0"/>
              <a:t>‹#›</a:t>
            </a:fld>
            <a:endParaRPr lang="zh-CN" altLang="en-US"/>
          </a:p>
        </p:txBody>
      </p:sp>
    </p:spTree>
    <p:extLst>
      <p:ext uri="{BB962C8B-B14F-4D97-AF65-F5344CB8AC3E}">
        <p14:creationId xmlns:p14="http://schemas.microsoft.com/office/powerpoint/2010/main" val="20993965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1_Cover page">
    <p:spTree>
      <p:nvGrpSpPr>
        <p:cNvPr id="1" name=""/>
        <p:cNvGrpSpPr/>
        <p:nvPr/>
      </p:nvGrpSpPr>
      <p:grpSpPr>
        <a:xfrm>
          <a:off x="0" y="0"/>
          <a:ext cx="0" cy="0"/>
          <a:chOff x="0" y="0"/>
          <a:chExt cx="0" cy="0"/>
        </a:xfrm>
      </p:grpSpPr>
      <p:sp>
        <p:nvSpPr>
          <p:cNvPr id="3" name="矩形 2" hidden="1"/>
          <p:cNvSpPr/>
          <p:nvPr userDrawn="1">
            <p:custDataLst>
              <p:tags r:id="rId1"/>
            </p:custDataLst>
          </p:nvPr>
        </p:nvSpPr>
        <p:spPr>
          <a:xfrm>
            <a:off x="18" y="0"/>
            <a:ext cx="158771" cy="158750"/>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eaLnBrk="1">
              <a:lnSpc>
                <a:spcPct val="100000"/>
              </a:lnSpc>
              <a:spcBef>
                <a:spcPct val="0"/>
              </a:spcBef>
              <a:spcAft>
                <a:spcPct val="0"/>
              </a:spcAft>
            </a:pPr>
            <a:endParaRPr lang="en-US" altLang="zh-CN" sz="5400" b="1" i="0" baseline="0" dirty="0">
              <a:solidFill>
                <a:schemeClr val="tx1"/>
              </a:solidFill>
              <a:latin typeface="Arial"/>
              <a:ea typeface="华文楷体"/>
              <a:sym typeface="Arial"/>
            </a:endParaRPr>
          </a:p>
        </p:txBody>
      </p:sp>
      <p:sp>
        <p:nvSpPr>
          <p:cNvPr id="26" name="Subtitle 2"/>
          <p:cNvSpPr>
            <a:spLocks noGrp="1"/>
          </p:cNvSpPr>
          <p:nvPr>
            <p:ph type="subTitle" idx="1" hasCustomPrompt="1"/>
          </p:nvPr>
        </p:nvSpPr>
        <p:spPr bwMode="white">
          <a:xfrm>
            <a:off x="2452915" y="4077168"/>
            <a:ext cx="7286172" cy="676402"/>
          </a:xfrm>
          <a:prstGeom prst="rect">
            <a:avLst/>
          </a:prstGeom>
        </p:spPr>
        <p:txBody>
          <a:bodyPr anchor="ctr"/>
          <a:lstStyle>
            <a:lvl1pPr marL="0" marR="0" indent="0" algn="ctr" defTabSz="914400" rtl="0" eaLnBrk="1" fontAlgn="auto" latinLnBrk="0" hangingPunct="1">
              <a:lnSpc>
                <a:spcPct val="110000"/>
              </a:lnSpc>
              <a:spcBef>
                <a:spcPts val="300"/>
              </a:spcBef>
              <a:spcAft>
                <a:spcPts val="0"/>
              </a:spcAft>
              <a:buClrTx/>
              <a:buSzTx/>
              <a:buFont typeface="Arial" panose="020B0604020202020204" pitchFamily="34" charset="0"/>
              <a:buNone/>
              <a:tabLst/>
              <a:defRPr sz="2000" b="0" baseline="0">
                <a:solidFill>
                  <a:schemeClr val="accent1">
                    <a:lumMod val="75000"/>
                  </a:schemeClr>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2452915" y="2227485"/>
            <a:ext cx="7286172" cy="1431161"/>
          </a:xfrm>
          <a:prstGeom prst="rect">
            <a:avLst/>
          </a:prstGeom>
        </p:spPr>
        <p:txBody>
          <a:bodyPr wrap="square" anchor="ctr">
            <a:noAutofit/>
          </a:bodyPr>
          <a:lstStyle>
            <a:lvl1pPr marL="0" indent="0" algn="ctr" defTabSz="914400" rtl="0" eaLnBrk="1" latinLnBrk="0" hangingPunct="1">
              <a:lnSpc>
                <a:spcPct val="100000"/>
              </a:lnSpc>
              <a:spcBef>
                <a:spcPts val="300"/>
              </a:spcBef>
              <a:spcAft>
                <a:spcPts val="0"/>
              </a:spcAft>
              <a:buFont typeface="Arial" panose="020B0604020202020204" pitchFamily="34" charset="0"/>
              <a:buChar char="​"/>
              <a:defRPr lang="en-US" altLang="en-US" sz="5400" b="1" kern="1200" baseline="0" dirty="0">
                <a:gradFill flip="none" rotWithShape="1">
                  <a:gsLst>
                    <a:gs pos="40000">
                      <a:schemeClr val="accent1">
                        <a:lumMod val="67000"/>
                      </a:schemeClr>
                    </a:gs>
                    <a:gs pos="100000">
                      <a:schemeClr val="accent1">
                        <a:lumMod val="97000"/>
                        <a:lumOff val="3000"/>
                      </a:schemeClr>
                    </a:gs>
                  </a:gsLst>
                  <a:lin ang="16200000" scaled="1"/>
                  <a:tileRect/>
                </a:gradFill>
                <a:effectLst>
                  <a:outerShdw blurRad="38100" dist="38100" dir="2700000" algn="tl">
                    <a:srgbClr val="000000">
                      <a:alpha val="43137"/>
                    </a:srgbClr>
                  </a:outerShdw>
                </a:effectLst>
                <a:latin typeface="+mn-lt"/>
                <a:ea typeface="+mn-ea"/>
                <a:cs typeface="+mn-ea"/>
                <a:sym typeface="Trebuchet MS" panose="020B0603020202020204" pitchFamily="34" charset="0"/>
              </a:defRPr>
            </a:lvl1pPr>
          </a:lstStyle>
          <a:p>
            <a:r>
              <a:rPr lang="en-US" altLang="zh-CN" dirty="0"/>
              <a:t>Title in Title Case</a:t>
            </a:r>
            <a:endParaRPr lang="en-US" dirty="0"/>
          </a:p>
        </p:txBody>
      </p:sp>
    </p:spTree>
    <p:extLst>
      <p:ext uri="{BB962C8B-B14F-4D97-AF65-F5344CB8AC3E}">
        <p14:creationId xmlns:p14="http://schemas.microsoft.com/office/powerpoint/2010/main" val="601080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126360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674766"/>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比较">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5CBBF47-1290-4CF8-85B4-0BDAC0FCC99A}"/>
              </a:ext>
            </a:extLst>
          </p:cNvPr>
          <p:cNvSpPr>
            <a:spLocks noGrp="1"/>
          </p:cNvSpPr>
          <p:nvPr>
            <p:ph type="title"/>
          </p:nvPr>
        </p:nvSpPr>
        <p:spPr>
          <a:xfrm>
            <a:off x="330200" y="251318"/>
            <a:ext cx="10972800" cy="526071"/>
          </a:xfrm>
          <a:prstGeom prst="rect">
            <a:avLst/>
          </a:prstGeom>
        </p:spPr>
        <p:txBody>
          <a:bodyPr vert="horz" lIns="91440" tIns="45720" rIns="91440" bIns="45720" anchor="ctr"/>
          <a:lstStyle>
            <a:lvl1pPr algn="l">
              <a:lnSpc>
                <a:spcPct val="150000"/>
              </a:lnSpc>
              <a:defRPr sz="3000" b="1">
                <a:latin typeface="华文楷体" panose="02010600040101010101" pitchFamily="2" charset="-122"/>
                <a:ea typeface="华文楷体" panose="02010600040101010101" pitchFamily="2" charset="-122"/>
              </a:defRPr>
            </a:lvl1pPr>
          </a:lstStyle>
          <a:p>
            <a:r>
              <a:rPr lang="zh-CN" altLang="en-US" dirty="0"/>
              <a:t>单击此处编辑母版标题样式</a:t>
            </a:r>
          </a:p>
        </p:txBody>
      </p:sp>
      <p:sp>
        <p:nvSpPr>
          <p:cNvPr id="5" name="矩形 1">
            <a:extLst>
              <a:ext uri="{FF2B5EF4-FFF2-40B4-BE49-F238E27FC236}">
                <a16:creationId xmlns:a16="http://schemas.microsoft.com/office/drawing/2014/main" id="{757AB660-862B-45DE-BD4B-946AF114279E}"/>
              </a:ext>
            </a:extLst>
          </p:cNvPr>
          <p:cNvSpPr>
            <a:spLocks noChangeArrowheads="1"/>
          </p:cNvSpPr>
          <p:nvPr userDrawn="1"/>
        </p:nvSpPr>
        <p:spPr bwMode="auto">
          <a:xfrm>
            <a:off x="-540543" y="919960"/>
            <a:ext cx="360363" cy="360363"/>
          </a:xfrm>
          <a:prstGeom prst="rect">
            <a:avLst/>
          </a:prstGeom>
          <a:solidFill>
            <a:srgbClr val="EE7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6" name="矩形 2">
            <a:extLst>
              <a:ext uri="{FF2B5EF4-FFF2-40B4-BE49-F238E27FC236}">
                <a16:creationId xmlns:a16="http://schemas.microsoft.com/office/drawing/2014/main" id="{572F8DF9-9C37-4755-BE92-3890D7F0DC9B}"/>
              </a:ext>
            </a:extLst>
          </p:cNvPr>
          <p:cNvSpPr>
            <a:spLocks noChangeArrowheads="1"/>
          </p:cNvSpPr>
          <p:nvPr userDrawn="1"/>
        </p:nvSpPr>
        <p:spPr bwMode="auto">
          <a:xfrm>
            <a:off x="-540543" y="1378747"/>
            <a:ext cx="360363" cy="359569"/>
          </a:xfrm>
          <a:prstGeom prst="rect">
            <a:avLst/>
          </a:prstGeom>
          <a:solidFill>
            <a:srgbClr val="EB540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7" name="矩形 3">
            <a:extLst>
              <a:ext uri="{FF2B5EF4-FFF2-40B4-BE49-F238E27FC236}">
                <a16:creationId xmlns:a16="http://schemas.microsoft.com/office/drawing/2014/main" id="{5DAC50CE-0A34-4720-92C7-33CA4C1ECE00}"/>
              </a:ext>
            </a:extLst>
          </p:cNvPr>
          <p:cNvSpPr>
            <a:spLocks noChangeArrowheads="1"/>
          </p:cNvSpPr>
          <p:nvPr userDrawn="1"/>
        </p:nvSpPr>
        <p:spPr bwMode="auto">
          <a:xfrm>
            <a:off x="-540543" y="2385"/>
            <a:ext cx="360363" cy="360363"/>
          </a:xfrm>
          <a:prstGeom prst="rect">
            <a:avLst/>
          </a:prstGeom>
          <a:solidFill>
            <a:srgbClr val="D3D3D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8" name="矩形 4">
            <a:extLst>
              <a:ext uri="{FF2B5EF4-FFF2-40B4-BE49-F238E27FC236}">
                <a16:creationId xmlns:a16="http://schemas.microsoft.com/office/drawing/2014/main" id="{72CB5697-B2C8-4941-8006-34E1703F5E55}"/>
              </a:ext>
            </a:extLst>
          </p:cNvPr>
          <p:cNvSpPr>
            <a:spLocks noChangeArrowheads="1"/>
          </p:cNvSpPr>
          <p:nvPr userDrawn="1"/>
        </p:nvSpPr>
        <p:spPr bwMode="auto">
          <a:xfrm>
            <a:off x="-540543" y="461172"/>
            <a:ext cx="360363" cy="36036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9" name="矩形 5">
            <a:extLst>
              <a:ext uri="{FF2B5EF4-FFF2-40B4-BE49-F238E27FC236}">
                <a16:creationId xmlns:a16="http://schemas.microsoft.com/office/drawing/2014/main" id="{F2FAD0F2-73E6-4599-94D8-70163FF8AC57}"/>
              </a:ext>
            </a:extLst>
          </p:cNvPr>
          <p:cNvSpPr>
            <a:spLocks noChangeArrowheads="1"/>
          </p:cNvSpPr>
          <p:nvPr userDrawn="1"/>
        </p:nvSpPr>
        <p:spPr bwMode="auto">
          <a:xfrm>
            <a:off x="-540543" y="1837535"/>
            <a:ext cx="360363" cy="359569"/>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10" name="矩形 6">
            <a:extLst>
              <a:ext uri="{FF2B5EF4-FFF2-40B4-BE49-F238E27FC236}">
                <a16:creationId xmlns:a16="http://schemas.microsoft.com/office/drawing/2014/main" id="{8850AC9A-6EA6-4490-8B2A-9545AB905C75}"/>
              </a:ext>
            </a:extLst>
          </p:cNvPr>
          <p:cNvSpPr>
            <a:spLocks noChangeArrowheads="1"/>
          </p:cNvSpPr>
          <p:nvPr userDrawn="1"/>
        </p:nvSpPr>
        <p:spPr bwMode="auto">
          <a:xfrm>
            <a:off x="-540543" y="2295528"/>
            <a:ext cx="360363" cy="36036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
        <p:nvSpPr>
          <p:cNvPr id="11" name="矩形 7">
            <a:extLst>
              <a:ext uri="{FF2B5EF4-FFF2-40B4-BE49-F238E27FC236}">
                <a16:creationId xmlns:a16="http://schemas.microsoft.com/office/drawing/2014/main" id="{C78FE705-C16A-4773-BDBD-3C7BA20A5216}"/>
              </a:ext>
            </a:extLst>
          </p:cNvPr>
          <p:cNvSpPr>
            <a:spLocks noChangeArrowheads="1"/>
          </p:cNvSpPr>
          <p:nvPr userDrawn="1"/>
        </p:nvSpPr>
        <p:spPr bwMode="auto">
          <a:xfrm>
            <a:off x="-540543" y="2754316"/>
            <a:ext cx="360363" cy="360363"/>
          </a:xfrm>
          <a:prstGeom prst="rect">
            <a:avLst/>
          </a:prstGeom>
          <a:solidFill>
            <a:srgbClr val="6C747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p>
            <a:pPr algn="ctr" eaLnBrk="1" hangingPunct="1"/>
            <a:endParaRPr lang="zh-CN" altLang="en-US" sz="900"/>
          </a:p>
        </p:txBody>
      </p:sp>
    </p:spTree>
    <p:extLst>
      <p:ext uri="{BB962C8B-B14F-4D97-AF65-F5344CB8AC3E}">
        <p14:creationId xmlns:p14="http://schemas.microsoft.com/office/powerpoint/2010/main" val="247109294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仅标题">
    <p:spTree>
      <p:nvGrpSpPr>
        <p:cNvPr id="1" name=""/>
        <p:cNvGrpSpPr/>
        <p:nvPr/>
      </p:nvGrpSpPr>
      <p:grpSpPr>
        <a:xfrm>
          <a:off x="0" y="0"/>
          <a:ext cx="0" cy="0"/>
          <a:chOff x="0" y="0"/>
          <a:chExt cx="0" cy="0"/>
        </a:xfrm>
      </p:grpSpPr>
      <p:graphicFrame>
        <p:nvGraphicFramePr>
          <p:cNvPr id="3" name="对象 2" hidden="1"/>
          <p:cNvGraphicFramePr>
            <a:graphicFrameLocks/>
          </p:cNvGraphicFramePr>
          <p:nvPr userDrawn="1">
            <p:custDataLst>
              <p:tags r:id="rId1"/>
            </p:custDataLst>
          </p:nvPr>
        </p:nvGraphicFramePr>
        <p:xfrm>
          <a:off x="2168" y="1696"/>
          <a:ext cx="2159" cy="1619"/>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3" name="对象 2" hidden="1"/>
                      <p:cNvPicPr/>
                      <p:nvPr/>
                    </p:nvPicPr>
                    <p:blipFill>
                      <a:blip r:embed="rId4"/>
                      <a:stretch>
                        <a:fillRect/>
                      </a:stretch>
                    </p:blipFill>
                    <p:spPr>
                      <a:xfrm>
                        <a:off x="2168" y="1696"/>
                        <a:ext cx="2159" cy="1619"/>
                      </a:xfrm>
                      <a:prstGeom prst="rect">
                        <a:avLst/>
                      </a:prstGeom>
                    </p:spPr>
                  </p:pic>
                </p:oleObj>
              </mc:Fallback>
            </mc:AlternateContent>
          </a:graphicData>
        </a:graphic>
      </p:graphicFrame>
      <p:cxnSp>
        <p:nvCxnSpPr>
          <p:cNvPr id="4" name="直接连接符 3"/>
          <p:cNvCxnSpPr/>
          <p:nvPr userDrawn="1"/>
        </p:nvCxnSpPr>
        <p:spPr>
          <a:xfrm>
            <a:off x="7" y="756466"/>
            <a:ext cx="1219200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图片 5">
            <a:extLst>
              <a:ext uri="{FF2B5EF4-FFF2-40B4-BE49-F238E27FC236}">
                <a16:creationId xmlns:a16="http://schemas.microsoft.com/office/drawing/2014/main" id="{CF820C7E-CC2E-48E5-9E75-80B85C24BFB7}"/>
              </a:ext>
            </a:extLst>
          </p:cNvPr>
          <p:cNvPicPr>
            <a:picLocks noChangeAspect="1"/>
          </p:cNvPicPr>
          <p:nvPr userDrawn="1"/>
        </p:nvPicPr>
        <p:blipFill>
          <a:blip r:embed="rId5"/>
          <a:stretch>
            <a:fillRect/>
          </a:stretch>
        </p:blipFill>
        <p:spPr>
          <a:xfrm>
            <a:off x="10129631" y="239882"/>
            <a:ext cx="1922907" cy="242044"/>
          </a:xfrm>
          <a:prstGeom prst="rect">
            <a:avLst/>
          </a:prstGeom>
        </p:spPr>
      </p:pic>
      <p:sp>
        <p:nvSpPr>
          <p:cNvPr id="7" name="Title Placeholder 2"/>
          <p:cNvSpPr>
            <a:spLocks noGrp="1" noChangeArrowheads="1"/>
          </p:cNvSpPr>
          <p:nvPr>
            <p:ph type="title"/>
          </p:nvPr>
        </p:nvSpPr>
        <p:spPr bwMode="auto">
          <a:xfrm>
            <a:off x="120198" y="176239"/>
            <a:ext cx="11487527" cy="33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2400">
                <a:solidFill>
                  <a:srgbClr val="002960"/>
                </a:solidFill>
                <a:latin typeface="微软雅黑" panose="020B0503020204020204" pitchFamily="34" charset="-122"/>
                <a:ea typeface="微软雅黑" panose="020B0503020204020204" pitchFamily="34" charset="-122"/>
              </a:defRPr>
            </a:lvl1pPr>
          </a:lstStyle>
          <a:p>
            <a:pPr lvl="0"/>
            <a:r>
              <a:rPr lang="zh-CN" altLang="en-US" noProof="0" dirty="0"/>
              <a:t>单击此处编辑母版标题样式</a:t>
            </a:r>
            <a:endParaRPr lang="en-US" altLang="zh-CN" noProof="0" dirty="0"/>
          </a:p>
        </p:txBody>
      </p:sp>
    </p:spTree>
    <p:extLst>
      <p:ext uri="{BB962C8B-B14F-4D97-AF65-F5344CB8AC3E}">
        <p14:creationId xmlns:p14="http://schemas.microsoft.com/office/powerpoint/2010/main" val="437359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Title and sub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92" y="1592"/>
          <a:ext cx="1587" cy="1587"/>
        </p:xfrm>
        <a:graphic>
          <a:graphicData uri="http://schemas.openxmlformats.org/presentationml/2006/ole">
            <mc:AlternateContent xmlns:mc="http://schemas.openxmlformats.org/markup-compatibility/2006">
              <mc:Choice xmlns:v="urn:schemas-microsoft-com:vml" Requires="v">
                <p:oleObj name="think-cell 幻灯片" r:id="rId3" imgW="493" imgH="493" progId="TCLayout.ActiveDocument.1">
                  <p:embed/>
                </p:oleObj>
              </mc:Choice>
              <mc:Fallback>
                <p:oleObj name="think-cell 幻灯片" r:id="rId3" imgW="493" imgH="493" progId="TCLayout.ActiveDocument.1">
                  <p:embed/>
                  <p:pic>
                    <p:nvPicPr>
                      <p:cNvPr id="4" name="Object 3" hidden="1"/>
                      <p:cNvPicPr/>
                      <p:nvPr/>
                    </p:nvPicPr>
                    <p:blipFill>
                      <a:blip r:embed="rId4"/>
                      <a:stretch>
                        <a:fillRect/>
                      </a:stretch>
                    </p:blipFill>
                    <p:spPr>
                      <a:xfrm>
                        <a:off x="1592" y="1592"/>
                        <a:ext cx="1587" cy="1587"/>
                      </a:xfrm>
                      <a:prstGeom prst="rect">
                        <a:avLst/>
                      </a:prstGeom>
                    </p:spPr>
                  </p:pic>
                </p:oleObj>
              </mc:Fallback>
            </mc:AlternateContent>
          </a:graphicData>
        </a:graphic>
      </p:graphicFrame>
      <p:sp>
        <p:nvSpPr>
          <p:cNvPr id="10" name="Freeform 9"/>
          <p:cNvSpPr/>
          <p:nvPr userDrawn="1"/>
        </p:nvSpPr>
        <p:spPr>
          <a:xfrm>
            <a:off x="8241383" y="-42525"/>
            <a:ext cx="3965194" cy="6903764"/>
          </a:xfrm>
          <a:custGeom>
            <a:avLst/>
            <a:gdLst>
              <a:gd name="connsiteX0" fmla="*/ 3733800 w 3752850"/>
              <a:gd name="connsiteY0" fmla="*/ 0 h 6534150"/>
              <a:gd name="connsiteX1" fmla="*/ 0 w 3752850"/>
              <a:gd name="connsiteY1" fmla="*/ 6534150 h 6534150"/>
              <a:gd name="connsiteX2" fmla="*/ 3752850 w 3752850"/>
              <a:gd name="connsiteY2" fmla="*/ 6534150 h 6534150"/>
              <a:gd name="connsiteX3" fmla="*/ 3752850 w 3752850"/>
              <a:gd name="connsiteY3" fmla="*/ 38100 h 6534150"/>
            </a:gdLst>
            <a:ahLst/>
            <a:cxnLst>
              <a:cxn ang="0">
                <a:pos x="connsiteX0" y="connsiteY0"/>
              </a:cxn>
              <a:cxn ang="0">
                <a:pos x="connsiteX1" y="connsiteY1"/>
              </a:cxn>
              <a:cxn ang="0">
                <a:pos x="connsiteX2" y="connsiteY2"/>
              </a:cxn>
              <a:cxn ang="0">
                <a:pos x="connsiteX3" y="connsiteY3"/>
              </a:cxn>
            </a:cxnLst>
            <a:rect l="l" t="t" r="r" b="b"/>
            <a:pathLst>
              <a:path w="3752850" h="6534150">
                <a:moveTo>
                  <a:pt x="3733800" y="0"/>
                </a:moveTo>
                <a:lnTo>
                  <a:pt x="0" y="6534150"/>
                </a:lnTo>
                <a:lnTo>
                  <a:pt x="3752850" y="6534150"/>
                </a:lnTo>
                <a:lnTo>
                  <a:pt x="3752850" y="38100"/>
                </a:lnTo>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p>
        </p:txBody>
      </p:sp>
      <p:sp>
        <p:nvSpPr>
          <p:cNvPr id="15" name="McK 4. Footnote" hidden="1"/>
          <p:cNvSpPr txBox="1">
            <a:spLocks noChangeArrowheads="1"/>
          </p:cNvSpPr>
          <p:nvPr userDrawn="1"/>
        </p:nvSpPr>
        <p:spPr bwMode="auto">
          <a:xfrm>
            <a:off x="508001" y="6378676"/>
            <a:ext cx="9336760" cy="123111"/>
          </a:xfrm>
          <a:prstGeom prst="rect">
            <a:avLst/>
          </a:prstGeom>
        </p:spPr>
        <p:txBody>
          <a:bodyPr vert="horz" lIns="0" tIns="0" rIns="179997" bIns="0" rtlCol="0" anchor="b">
            <a:noAutofit/>
          </a:bodyPr>
          <a:lstStyle>
            <a:lvl1pPr lvl="0" indent="0">
              <a:lnSpc>
                <a:spcPct val="100000"/>
              </a:lnSpc>
              <a:spcBef>
                <a:spcPts val="600"/>
              </a:spcBef>
              <a:spcAft>
                <a:spcPts val="600"/>
              </a:spcAft>
              <a:buFont typeface="Arial"/>
              <a:buNone/>
              <a:tabLst/>
              <a:defRPr sz="800" b="0" i="0">
                <a:solidFill>
                  <a:schemeClr val="bg1">
                    <a:lumMod val="50000"/>
                  </a:schemeClr>
                </a:solidFill>
                <a:ea typeface="Arial" panose="020B0604020202020204" pitchFamily="34" charset="0"/>
                <a:cs typeface="Arial" panose="020B0604020202020204" pitchFamily="34" charset="0"/>
                <a:sym typeface="Arial" panose="020B0604020202020204" pitchFamily="34" charset="0"/>
              </a:defRPr>
            </a:lvl1pPr>
            <a:lvl2pPr marL="0" indent="0">
              <a:lnSpc>
                <a:spcPct val="100000"/>
              </a:lnSpc>
              <a:spcBef>
                <a:spcPts val="600"/>
              </a:spcBef>
              <a:spcAft>
                <a:spcPts val="600"/>
              </a:spcAft>
              <a:buFont typeface="Arial" charset="0"/>
              <a:buNone/>
              <a:tabLst/>
              <a:defRPr sz="1400" b="0" i="0">
                <a:ea typeface="Arial" panose="020B0604020202020204" pitchFamily="34" charset="0"/>
                <a:cs typeface="Arial" panose="020B0604020202020204" pitchFamily="34" charset="0"/>
                <a:sym typeface="Arial" panose="020B0604020202020204" pitchFamily="34" charset="0"/>
              </a:defRPr>
            </a:lvl2pPr>
            <a:lvl3pPr marL="292100" indent="-285750">
              <a:lnSpc>
                <a:spcPct val="100000"/>
              </a:lnSpc>
              <a:spcBef>
                <a:spcPts val="0"/>
              </a:spcBef>
              <a:spcAft>
                <a:spcPts val="600"/>
              </a:spcAft>
              <a:buFont typeface="Arial" charset="0"/>
              <a:buChar char="•"/>
              <a:tabLst/>
              <a:defRPr sz="1400" b="0" i="0">
                <a:ea typeface="Arial" panose="020B0604020202020204" pitchFamily="34" charset="0"/>
                <a:cs typeface="Arial" panose="020B0604020202020204" pitchFamily="34" charset="0"/>
                <a:sym typeface="Arial" panose="020B0604020202020204" pitchFamily="34" charset="0"/>
              </a:defRPr>
            </a:lvl3pPr>
            <a:lvl4pPr marL="536575" indent="-265113">
              <a:lnSpc>
                <a:spcPct val="100000"/>
              </a:lnSpc>
              <a:spcBef>
                <a:spcPts val="0"/>
              </a:spcBef>
              <a:spcAft>
                <a:spcPts val="600"/>
              </a:spcAft>
              <a:buFont typeface="Arial" charset="0"/>
              <a:buChar char="•"/>
              <a:tabLst/>
              <a:defRPr sz="1200" b="0" i="0">
                <a:solidFill>
                  <a:schemeClr val="bg1">
                    <a:lumMod val="50000"/>
                  </a:schemeClr>
                </a:solidFill>
                <a:ea typeface="Arial" panose="020B0604020202020204" pitchFamily="34" charset="0"/>
                <a:cs typeface="Arial" panose="020B0604020202020204" pitchFamily="34" charset="0"/>
                <a:sym typeface="Arial" panose="020B0604020202020204" pitchFamily="34" charset="0"/>
              </a:defRPr>
            </a:lvl4pPr>
            <a:lvl5pPr marL="536575" indent="-265113">
              <a:lnSpc>
                <a:spcPct val="100000"/>
              </a:lnSpc>
              <a:spcBef>
                <a:spcPts val="0"/>
              </a:spcBef>
              <a:spcAft>
                <a:spcPts val="600"/>
              </a:spcAft>
              <a:buFont typeface="Arial" charset="0"/>
              <a:buChar char="•"/>
              <a:tabLst/>
              <a:defRPr sz="1200" b="0" i="0">
                <a:solidFill>
                  <a:schemeClr val="bg1">
                    <a:lumMod val="50000"/>
                  </a:schemeClr>
                </a:solidFill>
                <a:ea typeface="Arial" panose="020B0604020202020204" pitchFamily="34" charset="0"/>
                <a:cs typeface="Arial" panose="020B0604020202020204" pitchFamily="34" charset="0"/>
                <a:sym typeface="Arial" panose="020B0604020202020204" pitchFamily="34"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sz="800">
                <a:solidFill>
                  <a:srgbClr val="FFFFFF">
                    <a:lumMod val="50000"/>
                  </a:srgbClr>
                </a:solidFill>
              </a:rPr>
              <a:t>ONly iNclude a FootNote </a:t>
            </a:r>
            <a:r>
              <a:rPr lang="en-US" sz="800" dirty="0">
                <a:solidFill>
                  <a:srgbClr val="FFFFFF">
                    <a:lumMod val="50000"/>
                  </a:srgbClr>
                </a:solidFill>
              </a:rPr>
              <a:t>if it helps tell the story</a:t>
            </a:r>
          </a:p>
        </p:txBody>
      </p:sp>
      <p:sp>
        <p:nvSpPr>
          <p:cNvPr id="16" name="McK 5. Source" hidden="1"/>
          <p:cNvSpPr>
            <a:spLocks noChangeArrowheads="1"/>
          </p:cNvSpPr>
          <p:nvPr userDrawn="1"/>
        </p:nvSpPr>
        <p:spPr bwMode="auto">
          <a:xfrm>
            <a:off x="508001" y="6507466"/>
            <a:ext cx="9336760" cy="123111"/>
          </a:xfrm>
          <a:prstGeom prst="rect">
            <a:avLst/>
          </a:prstGeom>
        </p:spPr>
        <p:txBody>
          <a:bodyPr vert="horz" lIns="0" tIns="0" rIns="179997" bIns="0" rtlCol="0" anchor="b">
            <a:noAutofit/>
          </a:bodyPr>
          <a:lstStyle/>
          <a:p>
            <a:pPr>
              <a:spcBef>
                <a:spcPts val="600"/>
              </a:spcBef>
              <a:spcAft>
                <a:spcPts val="600"/>
              </a:spcAft>
              <a:buFont typeface="Arial"/>
              <a:buNone/>
            </a:pPr>
            <a:r>
              <a:rPr lang="en-US" sz="800">
                <a:solidFill>
                  <a:srgbClr val="FFFFFF">
                    <a:lumMod val="50000"/>
                  </a:srgbClr>
                </a:solidFill>
                <a:ea typeface="Arial" panose="020B0604020202020204" pitchFamily="34" charset="0"/>
                <a:cs typeface="Arial" panose="020B0604020202020204" pitchFamily="34" charset="0"/>
                <a:sym typeface="Arial"/>
              </a:rPr>
              <a:t>ONly iNclude </a:t>
            </a:r>
            <a:r>
              <a:rPr lang="en-US" sz="800" dirty="0">
                <a:solidFill>
                  <a:srgbClr val="FFFFFF">
                    <a:lumMod val="50000"/>
                  </a:srgbClr>
                </a:solidFill>
                <a:ea typeface="Arial" panose="020B0604020202020204" pitchFamily="34" charset="0"/>
                <a:cs typeface="Arial" panose="020B0604020202020204" pitchFamily="34" charset="0"/>
                <a:sym typeface="Arial"/>
              </a:rPr>
              <a:t>a Source if it is </a:t>
            </a:r>
            <a:r>
              <a:rPr lang="en-US" sz="800">
                <a:solidFill>
                  <a:srgbClr val="FFFFFF">
                    <a:lumMod val="50000"/>
                  </a:srgbClr>
                </a:solidFill>
                <a:ea typeface="Arial" panose="020B0604020202020204" pitchFamily="34" charset="0"/>
                <a:cs typeface="Arial" panose="020B0604020202020204" pitchFamily="34" charset="0"/>
                <a:sym typeface="Arial"/>
              </a:rPr>
              <a:t>really Needed</a:t>
            </a:r>
            <a:endParaRPr lang="en-US" sz="800" dirty="0">
              <a:solidFill>
                <a:srgbClr val="FFFFFF">
                  <a:lumMod val="50000"/>
                </a:srgbClr>
              </a:solidFill>
              <a:ea typeface="Arial" panose="020B0604020202020204" pitchFamily="34" charset="0"/>
              <a:cs typeface="Arial" panose="020B0604020202020204" pitchFamily="34" charset="0"/>
              <a:sym typeface="Arial"/>
            </a:endParaRPr>
          </a:p>
        </p:txBody>
      </p:sp>
      <p:sp>
        <p:nvSpPr>
          <p:cNvPr id="23" name="McK 1. On-page tracker" hidden="1"/>
          <p:cNvSpPr>
            <a:spLocks noChangeArrowheads="1"/>
          </p:cNvSpPr>
          <p:nvPr userDrawn="1"/>
        </p:nvSpPr>
        <p:spPr bwMode="auto">
          <a:xfrm>
            <a:off x="508004" y="147867"/>
            <a:ext cx="5481082" cy="125612"/>
          </a:xfrm>
          <a:prstGeom prst="rect">
            <a:avLst/>
          </a:prstGeom>
        </p:spPr>
        <p:txBody>
          <a:bodyPr vert="horz" wrap="square" lIns="0" tIns="0" rIns="179997" bIns="0" rtlCol="0">
            <a:spAutoFit/>
          </a:bodyPr>
          <a:lstStyle/>
          <a:p>
            <a:pPr>
              <a:spcBef>
                <a:spcPts val="600"/>
              </a:spcBef>
              <a:spcAft>
                <a:spcPts val="600"/>
              </a:spcAft>
              <a:buFont typeface="Arial"/>
              <a:buNone/>
            </a:pPr>
            <a:r>
              <a:rPr lang="en-US" sz="800">
                <a:solidFill>
                  <a:srgbClr val="FFFFFF">
                    <a:lumMod val="50000"/>
                  </a:srgbClr>
                </a:solidFill>
                <a:ea typeface="Arial" panose="020B0604020202020204" pitchFamily="34" charset="0"/>
                <a:cs typeface="Arial" panose="020B0604020202020204" pitchFamily="34" charset="0"/>
                <a:sym typeface="Arial"/>
              </a:rPr>
              <a:t>INclude </a:t>
            </a:r>
            <a:r>
              <a:rPr lang="en-US" sz="800" dirty="0">
                <a:solidFill>
                  <a:srgbClr val="FFFFFF">
                    <a:lumMod val="50000"/>
                  </a:srgbClr>
                </a:solidFill>
                <a:ea typeface="Arial" panose="020B0604020202020204" pitchFamily="34" charset="0"/>
                <a:cs typeface="Arial" panose="020B0604020202020204" pitchFamily="34" charset="0"/>
                <a:sym typeface="Arial"/>
              </a:rPr>
              <a:t>a Tracker if it helps </a:t>
            </a:r>
            <a:r>
              <a:rPr lang="en-US" sz="800">
                <a:solidFill>
                  <a:srgbClr val="FFFFFF">
                    <a:lumMod val="50000"/>
                  </a:srgbClr>
                </a:solidFill>
                <a:ea typeface="Arial" panose="020B0604020202020204" pitchFamily="34" charset="0"/>
                <a:cs typeface="Arial" panose="020B0604020202020204" pitchFamily="34" charset="0"/>
                <a:sym typeface="Arial"/>
              </a:rPr>
              <a:t>the audieNce kNow </a:t>
            </a:r>
            <a:r>
              <a:rPr lang="en-US" sz="800" dirty="0">
                <a:solidFill>
                  <a:srgbClr val="FFFFFF">
                    <a:lumMod val="50000"/>
                  </a:srgbClr>
                </a:solidFill>
                <a:ea typeface="Arial" panose="020B0604020202020204" pitchFamily="34" charset="0"/>
                <a:cs typeface="Arial" panose="020B0604020202020204" pitchFamily="34" charset="0"/>
                <a:sym typeface="Arial"/>
              </a:rPr>
              <a:t>where they are</a:t>
            </a:r>
          </a:p>
        </p:txBody>
      </p:sp>
      <p:sp>
        <p:nvSpPr>
          <p:cNvPr id="11" name="文本占位符 6"/>
          <p:cNvSpPr>
            <a:spLocks noGrp="1"/>
          </p:cNvSpPr>
          <p:nvPr>
            <p:ph type="body" sz="quarter" idx="11" hasCustomPrompt="1"/>
          </p:nvPr>
        </p:nvSpPr>
        <p:spPr>
          <a:xfrm>
            <a:off x="9377082" y="5199529"/>
            <a:ext cx="2707342" cy="1065960"/>
          </a:xfrm>
        </p:spPr>
        <p:txBody>
          <a:bodyPr lIns="0" tIns="0" rIns="0" bIns="0" anchor="ctr"/>
          <a:lstStyle>
            <a:lvl1pPr algn="ctr">
              <a:defRPr sz="2400" b="1" baseline="0">
                <a:solidFill>
                  <a:srgbClr val="FFFFFF"/>
                </a:solidFill>
              </a:defRPr>
            </a:lvl1pPr>
          </a:lstStyle>
          <a:p>
            <a:pPr lvl="0"/>
            <a:r>
              <a:rPr lang="en-US" altLang="zh-CN" dirty="0"/>
              <a:t>Section page</a:t>
            </a:r>
            <a:endParaRPr lang="zh-CN" altLang="en-US" dirty="0"/>
          </a:p>
        </p:txBody>
      </p:sp>
      <p:sp>
        <p:nvSpPr>
          <p:cNvPr id="9" name="Title Placeholder 1"/>
          <p:cNvSpPr>
            <a:spLocks noGrp="1"/>
          </p:cNvSpPr>
          <p:nvPr>
            <p:ph type="title" hasCustomPrompt="1"/>
          </p:nvPr>
        </p:nvSpPr>
        <p:spPr>
          <a:xfrm>
            <a:off x="360000" y="140399"/>
            <a:ext cx="10934700" cy="720000"/>
          </a:xfrm>
          <a:prstGeom prst="rect">
            <a:avLst/>
          </a:prstGeom>
        </p:spPr>
        <p:txBody>
          <a:bodyPr vert="horz" wrap="square" lIns="0" tIns="0" rIns="0" bIns="0" rtlCol="0" anchor="ctr">
            <a:noAutofit/>
          </a:bodyPr>
          <a:lstStyle>
            <a:lvl1pPr>
              <a:lnSpc>
                <a:spcPct val="100000"/>
              </a:lnSpc>
              <a:defRPr b="1"/>
            </a:lvl1pPr>
          </a:lstStyle>
          <a:p>
            <a:r>
              <a:rPr lang="en-US" altLang="zh-CN" dirty="0"/>
              <a:t>Click to add title</a:t>
            </a:r>
            <a:endParaRPr lang="en-US" dirty="0"/>
          </a:p>
        </p:txBody>
      </p:sp>
    </p:spTree>
    <p:extLst>
      <p:ext uri="{BB962C8B-B14F-4D97-AF65-F5344CB8AC3E}">
        <p14:creationId xmlns:p14="http://schemas.microsoft.com/office/powerpoint/2010/main" val="21612668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86509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1"/>
            </p:custDataLst>
          </p:nvPr>
        </p:nvGraphicFramePr>
        <p:xfrm>
          <a:off x="1738" y="1738"/>
          <a:ext cx="1619" cy="1619"/>
        </p:xfrm>
        <a:graphic>
          <a:graphicData uri="http://schemas.openxmlformats.org/presentationml/2006/ole">
            <mc:AlternateContent xmlns:mc="http://schemas.openxmlformats.org/markup-compatibility/2006">
              <mc:Choice xmlns:v="urn:schemas-microsoft-com:vml" Requires="v">
                <p:oleObj name="think-cell 幻灯片" r:id="rId3" imgW="270" imgH="270" progId="TCLayout.ActiveDocument.1">
                  <p:embed/>
                </p:oleObj>
              </mc:Choice>
              <mc:Fallback>
                <p:oleObj name="think-cell 幻灯片" r:id="rId3" imgW="270" imgH="270" progId="TCLayout.ActiveDocument.1">
                  <p:embed/>
                  <p:pic>
                    <p:nvPicPr>
                      <p:cNvPr id="4" name="对象 3" hidden="1"/>
                      <p:cNvPicPr/>
                      <p:nvPr/>
                    </p:nvPicPr>
                    <p:blipFill>
                      <a:blip r:embed="rId4"/>
                      <a:stretch>
                        <a:fillRect/>
                      </a:stretch>
                    </p:blipFill>
                    <p:spPr>
                      <a:xfrm>
                        <a:off x="1738" y="1738"/>
                        <a:ext cx="1619" cy="1619"/>
                      </a:xfrm>
                      <a:prstGeom prst="rect">
                        <a:avLst/>
                      </a:prstGeom>
                    </p:spPr>
                  </p:pic>
                </p:oleObj>
              </mc:Fallback>
            </mc:AlternateContent>
          </a:graphicData>
        </a:graphic>
      </p:graphicFrame>
      <p:sp>
        <p:nvSpPr>
          <p:cNvPr id="2" name="标题 1"/>
          <p:cNvSpPr>
            <a:spLocks noGrp="1"/>
          </p:cNvSpPr>
          <p:nvPr>
            <p:ph type="title"/>
          </p:nvPr>
        </p:nvSpPr>
        <p:spPr>
          <a:xfrm>
            <a:off x="304919" y="234865"/>
            <a:ext cx="11487527" cy="400110"/>
          </a:xfrm>
        </p:spPr>
        <p:txBody>
          <a:bodyPr/>
          <a:lstStyle>
            <a:lvl1pPr>
              <a:defRPr sz="2600"/>
            </a:lvl1pPr>
          </a:lstStyle>
          <a:p>
            <a:r>
              <a:rPr lang="zh-CN" altLang="en-US"/>
              <a:t>单击此处编辑母版标题样式</a:t>
            </a:r>
          </a:p>
        </p:txBody>
      </p:sp>
    </p:spTree>
    <p:extLst>
      <p:ext uri="{BB962C8B-B14F-4D97-AF65-F5344CB8AC3E}">
        <p14:creationId xmlns:p14="http://schemas.microsoft.com/office/powerpoint/2010/main" val="132216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1"/>
            </p:custDataLst>
            <p:extLst>
              <p:ext uri="{D42A27DB-BD31-4B8C-83A1-F6EECF244321}">
                <p14:modId xmlns:p14="http://schemas.microsoft.com/office/powerpoint/2010/main" val="28619684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5" imgW="270" imgH="270" progId="TCLayout.ActiveDocument.1">
                  <p:embed/>
                </p:oleObj>
              </mc:Choice>
              <mc:Fallback>
                <p:oleObj name="think-cell 幻灯片"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矩形 15" hidden="1"/>
          <p:cNvSpPr/>
          <p:nvPr userDrawn="1">
            <p:custDataLst>
              <p:tags r:id="rId2"/>
            </p:custDataLst>
          </p:nvPr>
        </p:nvSpPr>
        <p:spPr>
          <a:xfrm>
            <a:off x="0" y="0"/>
            <a:ext cx="158750" cy="158750"/>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spcBef>
                <a:spcPct val="0"/>
              </a:spcBef>
              <a:spcAft>
                <a:spcPct val="0"/>
              </a:spcAft>
            </a:pPr>
            <a:endParaRPr lang="en-US" altLang="zh-CN" sz="5000" b="1" dirty="0">
              <a:solidFill>
                <a:prstClr val="white"/>
              </a:solidFill>
              <a:ea typeface="华文楷体" panose="02010600040101010101" pitchFamily="2" charset="-122"/>
              <a:cs typeface="+mj-cs"/>
              <a:sym typeface="Arial" panose="020B0604020202020204" pitchFamily="34" charset="0"/>
            </a:endParaRPr>
          </a:p>
        </p:txBody>
      </p:sp>
      <p:pic>
        <p:nvPicPr>
          <p:cNvPr id="18" name="Picture 2"/>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478972" y="0"/>
            <a:ext cx="6299200" cy="6858000"/>
          </a:xfrm>
          <a:prstGeom prst="rect">
            <a:avLst/>
          </a:prstGeom>
        </p:spPr>
      </p:pic>
      <p:grpSp>
        <p:nvGrpSpPr>
          <p:cNvPr id="14" name="组合 13"/>
          <p:cNvGrpSpPr/>
          <p:nvPr userDrawn="1"/>
        </p:nvGrpSpPr>
        <p:grpSpPr>
          <a:xfrm>
            <a:off x="652908" y="620355"/>
            <a:ext cx="2660327" cy="443388"/>
            <a:chOff x="5600700" y="601663"/>
            <a:chExt cx="6591300" cy="1098550"/>
          </a:xfrm>
          <a:solidFill>
            <a:schemeClr val="tx1"/>
          </a:solidFill>
        </p:grpSpPr>
        <p:sp>
          <p:nvSpPr>
            <p:cNvPr id="7" name="Freeform 91"/>
            <p:cNvSpPr>
              <a:spLocks noEditPoints="1"/>
            </p:cNvSpPr>
            <p:nvPr userDrawn="1"/>
          </p:nvSpPr>
          <p:spPr bwMode="auto">
            <a:xfrm>
              <a:off x="5600700" y="601663"/>
              <a:ext cx="6591300" cy="577850"/>
            </a:xfrm>
            <a:custGeom>
              <a:avLst/>
              <a:gdLst>
                <a:gd name="T0" fmla="*/ 1282 w 1998"/>
                <a:gd name="T1" fmla="*/ 16 h 174"/>
                <a:gd name="T2" fmla="*/ 1247 w 1998"/>
                <a:gd name="T3" fmla="*/ 166 h 174"/>
                <a:gd name="T4" fmla="*/ 1376 w 1998"/>
                <a:gd name="T5" fmla="*/ 167 h 174"/>
                <a:gd name="T6" fmla="*/ 1409 w 1998"/>
                <a:gd name="T7" fmla="*/ 17 h 174"/>
                <a:gd name="T8" fmla="*/ 1184 w 1998"/>
                <a:gd name="T9" fmla="*/ 166 h 174"/>
                <a:gd name="T10" fmla="*/ 1214 w 1998"/>
                <a:gd name="T11" fmla="*/ 13 h 174"/>
                <a:gd name="T12" fmla="*/ 1122 w 1998"/>
                <a:gd name="T13" fmla="*/ 41 h 174"/>
                <a:gd name="T14" fmla="*/ 1007 w 1998"/>
                <a:gd name="T15" fmla="*/ 17 h 174"/>
                <a:gd name="T16" fmla="*/ 1042 w 1998"/>
                <a:gd name="T17" fmla="*/ 122 h 174"/>
                <a:gd name="T18" fmla="*/ 1994 w 1998"/>
                <a:gd name="T19" fmla="*/ 13 h 174"/>
                <a:gd name="T20" fmla="*/ 1863 w 1998"/>
                <a:gd name="T21" fmla="*/ 13 h 174"/>
                <a:gd name="T22" fmla="*/ 1840 w 1998"/>
                <a:gd name="T23" fmla="*/ 170 h 174"/>
                <a:gd name="T24" fmla="*/ 1971 w 1998"/>
                <a:gd name="T25" fmla="*/ 170 h 174"/>
                <a:gd name="T26" fmla="*/ 1994 w 1998"/>
                <a:gd name="T27" fmla="*/ 13 h 174"/>
                <a:gd name="T28" fmla="*/ 1488 w 1998"/>
                <a:gd name="T29" fmla="*/ 172 h 174"/>
                <a:gd name="T30" fmla="*/ 1513 w 1998"/>
                <a:gd name="T31" fmla="*/ 104 h 174"/>
                <a:gd name="T32" fmla="*/ 1471 w 1998"/>
                <a:gd name="T33" fmla="*/ 142 h 174"/>
                <a:gd name="T34" fmla="*/ 1562 w 1998"/>
                <a:gd name="T35" fmla="*/ 44 h 174"/>
                <a:gd name="T36" fmla="*/ 1596 w 1998"/>
                <a:gd name="T37" fmla="*/ 58 h 174"/>
                <a:gd name="T38" fmla="*/ 767 w 1998"/>
                <a:gd name="T39" fmla="*/ 112 h 174"/>
                <a:gd name="T40" fmla="*/ 894 w 1998"/>
                <a:gd name="T41" fmla="*/ 65 h 174"/>
                <a:gd name="T42" fmla="*/ 832 w 1998"/>
                <a:gd name="T43" fmla="*/ 51 h 174"/>
                <a:gd name="T44" fmla="*/ 731 w 1998"/>
                <a:gd name="T45" fmla="*/ 48 h 174"/>
                <a:gd name="T46" fmla="*/ 692 w 1998"/>
                <a:gd name="T47" fmla="*/ 85 h 174"/>
                <a:gd name="T48" fmla="*/ 767 w 1998"/>
                <a:gd name="T49" fmla="*/ 138 h 174"/>
                <a:gd name="T50" fmla="*/ 700 w 1998"/>
                <a:gd name="T51" fmla="*/ 170 h 174"/>
                <a:gd name="T52" fmla="*/ 859 w 1998"/>
                <a:gd name="T53" fmla="*/ 170 h 174"/>
                <a:gd name="T54" fmla="*/ 859 w 1998"/>
                <a:gd name="T55" fmla="*/ 146 h 174"/>
                <a:gd name="T56" fmla="*/ 894 w 1998"/>
                <a:gd name="T57" fmla="*/ 89 h 174"/>
                <a:gd name="T58" fmla="*/ 1740 w 1998"/>
                <a:gd name="T59" fmla="*/ 13 h 174"/>
                <a:gd name="T60" fmla="*/ 1663 w 1998"/>
                <a:gd name="T61" fmla="*/ 170 h 174"/>
                <a:gd name="T62" fmla="*/ 1816 w 1998"/>
                <a:gd name="T63" fmla="*/ 170 h 174"/>
                <a:gd name="T64" fmla="*/ 597 w 1998"/>
                <a:gd name="T65" fmla="*/ 98 h 174"/>
                <a:gd name="T66" fmla="*/ 654 w 1998"/>
                <a:gd name="T67" fmla="*/ 46 h 174"/>
                <a:gd name="T68" fmla="*/ 416 w 1998"/>
                <a:gd name="T69" fmla="*/ 28 h 174"/>
                <a:gd name="T70" fmla="*/ 239 w 1998"/>
                <a:gd name="T71" fmla="*/ 148 h 174"/>
                <a:gd name="T72" fmla="*/ 423 w 1998"/>
                <a:gd name="T73" fmla="*/ 6 h 174"/>
                <a:gd name="T74" fmla="*/ 872 w 1998"/>
                <a:gd name="T75" fmla="*/ 34 h 174"/>
                <a:gd name="T76" fmla="*/ 897 w 1998"/>
                <a:gd name="T77" fmla="*/ 32 h 174"/>
                <a:gd name="T78" fmla="*/ 782 w 1998"/>
                <a:gd name="T79" fmla="*/ 0 h 174"/>
                <a:gd name="T80" fmla="*/ 693 w 1998"/>
                <a:gd name="T81" fmla="*/ 45 h 174"/>
                <a:gd name="T82" fmla="*/ 179 w 1998"/>
                <a:gd name="T83" fmla="*/ 49 h 174"/>
                <a:gd name="T84" fmla="*/ 88 w 1998"/>
                <a:gd name="T85" fmla="*/ 49 h 174"/>
                <a:gd name="T86" fmla="*/ 118 w 1998"/>
                <a:gd name="T87" fmla="*/ 1 h 174"/>
                <a:gd name="T88" fmla="*/ 0 w 1998"/>
                <a:gd name="T89" fmla="*/ 46 h 174"/>
                <a:gd name="T90" fmla="*/ 91 w 1998"/>
                <a:gd name="T91" fmla="*/ 174 h 174"/>
                <a:gd name="T92" fmla="*/ 210 w 1998"/>
                <a:gd name="T93" fmla="*/ 118 h 174"/>
                <a:gd name="T94" fmla="*/ 379 w 1998"/>
                <a:gd name="T95" fmla="*/ 112 h 174"/>
                <a:gd name="T96" fmla="*/ 357 w 1998"/>
                <a:gd name="T97" fmla="*/ 75 h 174"/>
                <a:gd name="T98" fmla="*/ 284 w 1998"/>
                <a:gd name="T99" fmla="*/ 61 h 174"/>
                <a:gd name="T100" fmla="*/ 328 w 1998"/>
                <a:gd name="T101" fmla="*/ 93 h 174"/>
                <a:gd name="T102" fmla="*/ 401 w 1998"/>
                <a:gd name="T103" fmla="*/ 104 h 174"/>
                <a:gd name="T104" fmla="*/ 512 w 1998"/>
                <a:gd name="T105" fmla="*/ 46 h 174"/>
                <a:gd name="T106" fmla="*/ 669 w 1998"/>
                <a:gd name="T107" fmla="*/ 115 h 174"/>
                <a:gd name="T108" fmla="*/ 666 w 1998"/>
                <a:gd name="T109" fmla="*/ 14 h 174"/>
                <a:gd name="T110" fmla="*/ 479 w 1998"/>
                <a:gd name="T111" fmla="*/ 33 h 174"/>
                <a:gd name="T112" fmla="*/ 469 w 1998"/>
                <a:gd name="T113" fmla="*/ 135 h 174"/>
                <a:gd name="T114" fmla="*/ 583 w 1998"/>
                <a:gd name="T115" fmla="*/ 174 h 174"/>
                <a:gd name="T116" fmla="*/ 673 w 1998"/>
                <a:gd name="T117" fmla="*/ 1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8" h="174">
                  <a:moveTo>
                    <a:pt x="1405" y="13"/>
                  </a:moveTo>
                  <a:cubicBezTo>
                    <a:pt x="1382" y="13"/>
                    <a:pt x="1382" y="13"/>
                    <a:pt x="1382" y="13"/>
                  </a:cubicBezTo>
                  <a:cubicBezTo>
                    <a:pt x="1379" y="13"/>
                    <a:pt x="1378" y="15"/>
                    <a:pt x="1378" y="17"/>
                  </a:cubicBezTo>
                  <a:cubicBezTo>
                    <a:pt x="1378" y="125"/>
                    <a:pt x="1378" y="125"/>
                    <a:pt x="1378" y="125"/>
                  </a:cubicBezTo>
                  <a:cubicBezTo>
                    <a:pt x="1365" y="111"/>
                    <a:pt x="1284" y="18"/>
                    <a:pt x="1282" y="16"/>
                  </a:cubicBezTo>
                  <a:cubicBezTo>
                    <a:pt x="1279" y="13"/>
                    <a:pt x="1276" y="13"/>
                    <a:pt x="1275" y="13"/>
                  </a:cubicBezTo>
                  <a:cubicBezTo>
                    <a:pt x="1275" y="13"/>
                    <a:pt x="1275" y="13"/>
                    <a:pt x="1275" y="13"/>
                  </a:cubicBezTo>
                  <a:cubicBezTo>
                    <a:pt x="1251" y="13"/>
                    <a:pt x="1251" y="13"/>
                    <a:pt x="1251" y="13"/>
                  </a:cubicBezTo>
                  <a:cubicBezTo>
                    <a:pt x="1249" y="13"/>
                    <a:pt x="1247" y="15"/>
                    <a:pt x="1247" y="17"/>
                  </a:cubicBezTo>
                  <a:cubicBezTo>
                    <a:pt x="1247" y="166"/>
                    <a:pt x="1247" y="166"/>
                    <a:pt x="1247" y="166"/>
                  </a:cubicBezTo>
                  <a:cubicBezTo>
                    <a:pt x="1247" y="168"/>
                    <a:pt x="1249" y="170"/>
                    <a:pt x="1251" y="170"/>
                  </a:cubicBezTo>
                  <a:cubicBezTo>
                    <a:pt x="1275" y="170"/>
                    <a:pt x="1275" y="170"/>
                    <a:pt x="1275" y="170"/>
                  </a:cubicBezTo>
                  <a:cubicBezTo>
                    <a:pt x="1277" y="170"/>
                    <a:pt x="1279" y="168"/>
                    <a:pt x="1279" y="166"/>
                  </a:cubicBezTo>
                  <a:cubicBezTo>
                    <a:pt x="1279" y="57"/>
                    <a:pt x="1279" y="57"/>
                    <a:pt x="1279" y="57"/>
                  </a:cubicBezTo>
                  <a:cubicBezTo>
                    <a:pt x="1287" y="67"/>
                    <a:pt x="1373" y="165"/>
                    <a:pt x="1376" y="167"/>
                  </a:cubicBezTo>
                  <a:cubicBezTo>
                    <a:pt x="1378" y="169"/>
                    <a:pt x="1381" y="170"/>
                    <a:pt x="1383" y="170"/>
                  </a:cubicBezTo>
                  <a:cubicBezTo>
                    <a:pt x="1383" y="170"/>
                    <a:pt x="1383" y="170"/>
                    <a:pt x="1383" y="170"/>
                  </a:cubicBezTo>
                  <a:cubicBezTo>
                    <a:pt x="1405" y="170"/>
                    <a:pt x="1405" y="170"/>
                    <a:pt x="1405" y="170"/>
                  </a:cubicBezTo>
                  <a:cubicBezTo>
                    <a:pt x="1407" y="170"/>
                    <a:pt x="1409" y="168"/>
                    <a:pt x="1409" y="166"/>
                  </a:cubicBezTo>
                  <a:cubicBezTo>
                    <a:pt x="1409" y="17"/>
                    <a:pt x="1409" y="17"/>
                    <a:pt x="1409" y="17"/>
                  </a:cubicBezTo>
                  <a:cubicBezTo>
                    <a:pt x="1409" y="15"/>
                    <a:pt x="1407" y="13"/>
                    <a:pt x="1405" y="13"/>
                  </a:cubicBezTo>
                  <a:moveTo>
                    <a:pt x="1214" y="13"/>
                  </a:moveTo>
                  <a:cubicBezTo>
                    <a:pt x="1188" y="13"/>
                    <a:pt x="1188" y="13"/>
                    <a:pt x="1188" y="13"/>
                  </a:cubicBezTo>
                  <a:cubicBezTo>
                    <a:pt x="1186" y="13"/>
                    <a:pt x="1184" y="15"/>
                    <a:pt x="1184" y="17"/>
                  </a:cubicBezTo>
                  <a:cubicBezTo>
                    <a:pt x="1184" y="166"/>
                    <a:pt x="1184" y="166"/>
                    <a:pt x="1184" y="166"/>
                  </a:cubicBezTo>
                  <a:cubicBezTo>
                    <a:pt x="1184" y="168"/>
                    <a:pt x="1186" y="170"/>
                    <a:pt x="1188" y="170"/>
                  </a:cubicBezTo>
                  <a:cubicBezTo>
                    <a:pt x="1214" y="170"/>
                    <a:pt x="1214" y="170"/>
                    <a:pt x="1214" y="170"/>
                  </a:cubicBezTo>
                  <a:cubicBezTo>
                    <a:pt x="1216" y="170"/>
                    <a:pt x="1218" y="168"/>
                    <a:pt x="1218" y="166"/>
                  </a:cubicBezTo>
                  <a:cubicBezTo>
                    <a:pt x="1218" y="17"/>
                    <a:pt x="1218" y="17"/>
                    <a:pt x="1218" y="17"/>
                  </a:cubicBezTo>
                  <a:cubicBezTo>
                    <a:pt x="1218" y="15"/>
                    <a:pt x="1216" y="13"/>
                    <a:pt x="1214" y="13"/>
                  </a:cubicBezTo>
                  <a:moveTo>
                    <a:pt x="1125" y="91"/>
                  </a:moveTo>
                  <a:cubicBezTo>
                    <a:pt x="1125" y="93"/>
                    <a:pt x="1124" y="94"/>
                    <a:pt x="1122" y="94"/>
                  </a:cubicBezTo>
                  <a:cubicBezTo>
                    <a:pt x="1042" y="94"/>
                    <a:pt x="1042" y="94"/>
                    <a:pt x="1042" y="94"/>
                  </a:cubicBezTo>
                  <a:cubicBezTo>
                    <a:pt x="1042" y="41"/>
                    <a:pt x="1042" y="41"/>
                    <a:pt x="1042" y="41"/>
                  </a:cubicBezTo>
                  <a:cubicBezTo>
                    <a:pt x="1122" y="41"/>
                    <a:pt x="1122" y="41"/>
                    <a:pt x="1122" y="41"/>
                  </a:cubicBezTo>
                  <a:cubicBezTo>
                    <a:pt x="1124" y="41"/>
                    <a:pt x="1125" y="42"/>
                    <a:pt x="1125" y="44"/>
                  </a:cubicBezTo>
                  <a:lnTo>
                    <a:pt x="1125" y="91"/>
                  </a:lnTo>
                  <a:close/>
                  <a:moveTo>
                    <a:pt x="1108" y="13"/>
                  </a:moveTo>
                  <a:cubicBezTo>
                    <a:pt x="1011" y="13"/>
                    <a:pt x="1011" y="13"/>
                    <a:pt x="1011" y="13"/>
                  </a:cubicBezTo>
                  <a:cubicBezTo>
                    <a:pt x="1009" y="13"/>
                    <a:pt x="1007" y="15"/>
                    <a:pt x="1007" y="17"/>
                  </a:cubicBezTo>
                  <a:cubicBezTo>
                    <a:pt x="1007" y="166"/>
                    <a:pt x="1007" y="166"/>
                    <a:pt x="1007" y="166"/>
                  </a:cubicBezTo>
                  <a:cubicBezTo>
                    <a:pt x="1007" y="168"/>
                    <a:pt x="1009" y="170"/>
                    <a:pt x="1011" y="170"/>
                  </a:cubicBezTo>
                  <a:cubicBezTo>
                    <a:pt x="1038" y="170"/>
                    <a:pt x="1038" y="170"/>
                    <a:pt x="1038" y="170"/>
                  </a:cubicBezTo>
                  <a:cubicBezTo>
                    <a:pt x="1040" y="170"/>
                    <a:pt x="1042" y="168"/>
                    <a:pt x="1042" y="166"/>
                  </a:cubicBezTo>
                  <a:cubicBezTo>
                    <a:pt x="1042" y="122"/>
                    <a:pt x="1042" y="122"/>
                    <a:pt x="1042" y="122"/>
                  </a:cubicBezTo>
                  <a:cubicBezTo>
                    <a:pt x="1108" y="122"/>
                    <a:pt x="1108" y="122"/>
                    <a:pt x="1108" y="122"/>
                  </a:cubicBezTo>
                  <a:cubicBezTo>
                    <a:pt x="1137" y="122"/>
                    <a:pt x="1161" y="104"/>
                    <a:pt x="1161" y="78"/>
                  </a:cubicBezTo>
                  <a:cubicBezTo>
                    <a:pt x="1161" y="61"/>
                    <a:pt x="1161" y="61"/>
                    <a:pt x="1161" y="61"/>
                  </a:cubicBezTo>
                  <a:cubicBezTo>
                    <a:pt x="1161" y="34"/>
                    <a:pt x="1137" y="13"/>
                    <a:pt x="1108" y="13"/>
                  </a:cubicBezTo>
                  <a:moveTo>
                    <a:pt x="1994" y="13"/>
                  </a:moveTo>
                  <a:cubicBezTo>
                    <a:pt x="1970" y="13"/>
                    <a:pt x="1970" y="13"/>
                    <a:pt x="1970" y="13"/>
                  </a:cubicBezTo>
                  <a:cubicBezTo>
                    <a:pt x="1968" y="13"/>
                    <a:pt x="1967" y="15"/>
                    <a:pt x="1967" y="17"/>
                  </a:cubicBezTo>
                  <a:cubicBezTo>
                    <a:pt x="1967" y="125"/>
                    <a:pt x="1967" y="125"/>
                    <a:pt x="1967" y="125"/>
                  </a:cubicBezTo>
                  <a:cubicBezTo>
                    <a:pt x="1954" y="111"/>
                    <a:pt x="1872" y="18"/>
                    <a:pt x="1870" y="16"/>
                  </a:cubicBezTo>
                  <a:cubicBezTo>
                    <a:pt x="1868" y="13"/>
                    <a:pt x="1865" y="13"/>
                    <a:pt x="1863" y="13"/>
                  </a:cubicBezTo>
                  <a:cubicBezTo>
                    <a:pt x="1863" y="13"/>
                    <a:pt x="1863" y="13"/>
                    <a:pt x="1863" y="13"/>
                  </a:cubicBezTo>
                  <a:cubicBezTo>
                    <a:pt x="1840" y="13"/>
                    <a:pt x="1840" y="13"/>
                    <a:pt x="1840" y="13"/>
                  </a:cubicBezTo>
                  <a:cubicBezTo>
                    <a:pt x="1838" y="13"/>
                    <a:pt x="1836" y="15"/>
                    <a:pt x="1836" y="17"/>
                  </a:cubicBezTo>
                  <a:cubicBezTo>
                    <a:pt x="1836" y="166"/>
                    <a:pt x="1836" y="166"/>
                    <a:pt x="1836" y="166"/>
                  </a:cubicBezTo>
                  <a:cubicBezTo>
                    <a:pt x="1836" y="168"/>
                    <a:pt x="1838" y="170"/>
                    <a:pt x="1840" y="170"/>
                  </a:cubicBezTo>
                  <a:cubicBezTo>
                    <a:pt x="1864" y="170"/>
                    <a:pt x="1864" y="170"/>
                    <a:pt x="1864" y="170"/>
                  </a:cubicBezTo>
                  <a:cubicBezTo>
                    <a:pt x="1866" y="170"/>
                    <a:pt x="1867" y="168"/>
                    <a:pt x="1867" y="166"/>
                  </a:cubicBezTo>
                  <a:cubicBezTo>
                    <a:pt x="1867" y="57"/>
                    <a:pt x="1867" y="57"/>
                    <a:pt x="1867" y="57"/>
                  </a:cubicBezTo>
                  <a:cubicBezTo>
                    <a:pt x="1876" y="67"/>
                    <a:pt x="1962" y="165"/>
                    <a:pt x="1964" y="167"/>
                  </a:cubicBezTo>
                  <a:cubicBezTo>
                    <a:pt x="1967" y="169"/>
                    <a:pt x="1969" y="170"/>
                    <a:pt x="1971" y="170"/>
                  </a:cubicBezTo>
                  <a:cubicBezTo>
                    <a:pt x="1971" y="170"/>
                    <a:pt x="1971" y="170"/>
                    <a:pt x="1971" y="170"/>
                  </a:cubicBezTo>
                  <a:cubicBezTo>
                    <a:pt x="1994" y="170"/>
                    <a:pt x="1994" y="170"/>
                    <a:pt x="1994" y="170"/>
                  </a:cubicBezTo>
                  <a:cubicBezTo>
                    <a:pt x="1996" y="170"/>
                    <a:pt x="1998" y="168"/>
                    <a:pt x="1998" y="166"/>
                  </a:cubicBezTo>
                  <a:cubicBezTo>
                    <a:pt x="1998" y="17"/>
                    <a:pt x="1998" y="17"/>
                    <a:pt x="1998" y="17"/>
                  </a:cubicBezTo>
                  <a:cubicBezTo>
                    <a:pt x="1998" y="15"/>
                    <a:pt x="1996" y="13"/>
                    <a:pt x="1994" y="13"/>
                  </a:cubicBezTo>
                  <a:moveTo>
                    <a:pt x="1542" y="11"/>
                  </a:moveTo>
                  <a:cubicBezTo>
                    <a:pt x="1488" y="11"/>
                    <a:pt x="1488" y="11"/>
                    <a:pt x="1488" y="11"/>
                  </a:cubicBezTo>
                  <a:cubicBezTo>
                    <a:pt x="1458" y="11"/>
                    <a:pt x="1434" y="32"/>
                    <a:pt x="1434" y="58"/>
                  </a:cubicBezTo>
                  <a:cubicBezTo>
                    <a:pt x="1434" y="124"/>
                    <a:pt x="1434" y="124"/>
                    <a:pt x="1434" y="124"/>
                  </a:cubicBezTo>
                  <a:cubicBezTo>
                    <a:pt x="1434" y="150"/>
                    <a:pt x="1458" y="172"/>
                    <a:pt x="1488" y="172"/>
                  </a:cubicBezTo>
                  <a:cubicBezTo>
                    <a:pt x="1542" y="172"/>
                    <a:pt x="1542" y="172"/>
                    <a:pt x="1542" y="172"/>
                  </a:cubicBezTo>
                  <a:cubicBezTo>
                    <a:pt x="1572" y="172"/>
                    <a:pt x="1596" y="150"/>
                    <a:pt x="1596" y="124"/>
                  </a:cubicBezTo>
                  <a:cubicBezTo>
                    <a:pt x="1596" y="82"/>
                    <a:pt x="1596" y="82"/>
                    <a:pt x="1596" y="82"/>
                  </a:cubicBezTo>
                  <a:cubicBezTo>
                    <a:pt x="1513" y="82"/>
                    <a:pt x="1513" y="82"/>
                    <a:pt x="1513" y="82"/>
                  </a:cubicBezTo>
                  <a:cubicBezTo>
                    <a:pt x="1513" y="104"/>
                    <a:pt x="1513" y="104"/>
                    <a:pt x="1513" y="104"/>
                  </a:cubicBezTo>
                  <a:cubicBezTo>
                    <a:pt x="1513" y="106"/>
                    <a:pt x="1515" y="108"/>
                    <a:pt x="1517" y="108"/>
                  </a:cubicBezTo>
                  <a:cubicBezTo>
                    <a:pt x="1562" y="108"/>
                    <a:pt x="1562" y="108"/>
                    <a:pt x="1562" y="108"/>
                  </a:cubicBezTo>
                  <a:cubicBezTo>
                    <a:pt x="1562" y="138"/>
                    <a:pt x="1562" y="138"/>
                    <a:pt x="1562" y="138"/>
                  </a:cubicBezTo>
                  <a:cubicBezTo>
                    <a:pt x="1562" y="140"/>
                    <a:pt x="1560" y="142"/>
                    <a:pt x="1558" y="142"/>
                  </a:cubicBezTo>
                  <a:cubicBezTo>
                    <a:pt x="1471" y="142"/>
                    <a:pt x="1471" y="142"/>
                    <a:pt x="1471" y="142"/>
                  </a:cubicBezTo>
                  <a:cubicBezTo>
                    <a:pt x="1469" y="142"/>
                    <a:pt x="1468" y="140"/>
                    <a:pt x="1468" y="138"/>
                  </a:cubicBezTo>
                  <a:cubicBezTo>
                    <a:pt x="1468" y="44"/>
                    <a:pt x="1468" y="44"/>
                    <a:pt x="1468" y="44"/>
                  </a:cubicBezTo>
                  <a:cubicBezTo>
                    <a:pt x="1468" y="42"/>
                    <a:pt x="1469" y="41"/>
                    <a:pt x="1471" y="41"/>
                  </a:cubicBezTo>
                  <a:cubicBezTo>
                    <a:pt x="1558" y="41"/>
                    <a:pt x="1558" y="41"/>
                    <a:pt x="1558" y="41"/>
                  </a:cubicBezTo>
                  <a:cubicBezTo>
                    <a:pt x="1560" y="41"/>
                    <a:pt x="1562" y="42"/>
                    <a:pt x="1562" y="44"/>
                  </a:cubicBezTo>
                  <a:cubicBezTo>
                    <a:pt x="1562" y="62"/>
                    <a:pt x="1562" y="62"/>
                    <a:pt x="1562" y="62"/>
                  </a:cubicBezTo>
                  <a:cubicBezTo>
                    <a:pt x="1562" y="64"/>
                    <a:pt x="1564" y="66"/>
                    <a:pt x="1566" y="66"/>
                  </a:cubicBezTo>
                  <a:cubicBezTo>
                    <a:pt x="1592" y="66"/>
                    <a:pt x="1592" y="66"/>
                    <a:pt x="1592" y="66"/>
                  </a:cubicBezTo>
                  <a:cubicBezTo>
                    <a:pt x="1594" y="66"/>
                    <a:pt x="1596" y="64"/>
                    <a:pt x="1596" y="62"/>
                  </a:cubicBezTo>
                  <a:cubicBezTo>
                    <a:pt x="1596" y="58"/>
                    <a:pt x="1596" y="58"/>
                    <a:pt x="1596" y="58"/>
                  </a:cubicBezTo>
                  <a:cubicBezTo>
                    <a:pt x="1596" y="32"/>
                    <a:pt x="1572" y="11"/>
                    <a:pt x="1542" y="11"/>
                  </a:cubicBezTo>
                  <a:moveTo>
                    <a:pt x="832" y="96"/>
                  </a:moveTo>
                  <a:cubicBezTo>
                    <a:pt x="832" y="103"/>
                    <a:pt x="831" y="108"/>
                    <a:pt x="823" y="112"/>
                  </a:cubicBezTo>
                  <a:cubicBezTo>
                    <a:pt x="816" y="115"/>
                    <a:pt x="805" y="121"/>
                    <a:pt x="795" y="125"/>
                  </a:cubicBezTo>
                  <a:cubicBezTo>
                    <a:pt x="785" y="121"/>
                    <a:pt x="774" y="115"/>
                    <a:pt x="767" y="112"/>
                  </a:cubicBezTo>
                  <a:cubicBezTo>
                    <a:pt x="758" y="108"/>
                    <a:pt x="757" y="103"/>
                    <a:pt x="757" y="96"/>
                  </a:cubicBezTo>
                  <a:cubicBezTo>
                    <a:pt x="757" y="89"/>
                    <a:pt x="757" y="89"/>
                    <a:pt x="757" y="89"/>
                  </a:cubicBezTo>
                  <a:cubicBezTo>
                    <a:pt x="832" y="89"/>
                    <a:pt x="832" y="89"/>
                    <a:pt x="832" y="89"/>
                  </a:cubicBezTo>
                  <a:lnTo>
                    <a:pt x="832" y="96"/>
                  </a:lnTo>
                  <a:close/>
                  <a:moveTo>
                    <a:pt x="894" y="65"/>
                  </a:moveTo>
                  <a:cubicBezTo>
                    <a:pt x="862" y="65"/>
                    <a:pt x="862" y="65"/>
                    <a:pt x="862" y="65"/>
                  </a:cubicBezTo>
                  <a:cubicBezTo>
                    <a:pt x="862" y="51"/>
                    <a:pt x="862" y="51"/>
                    <a:pt x="862" y="51"/>
                  </a:cubicBezTo>
                  <a:cubicBezTo>
                    <a:pt x="862" y="49"/>
                    <a:pt x="860" y="48"/>
                    <a:pt x="858" y="48"/>
                  </a:cubicBezTo>
                  <a:cubicBezTo>
                    <a:pt x="836" y="48"/>
                    <a:pt x="836" y="48"/>
                    <a:pt x="836" y="48"/>
                  </a:cubicBezTo>
                  <a:cubicBezTo>
                    <a:pt x="834" y="48"/>
                    <a:pt x="832" y="49"/>
                    <a:pt x="832" y="51"/>
                  </a:cubicBezTo>
                  <a:cubicBezTo>
                    <a:pt x="832" y="65"/>
                    <a:pt x="832" y="65"/>
                    <a:pt x="832" y="65"/>
                  </a:cubicBezTo>
                  <a:cubicBezTo>
                    <a:pt x="757" y="65"/>
                    <a:pt x="757" y="65"/>
                    <a:pt x="757" y="65"/>
                  </a:cubicBezTo>
                  <a:cubicBezTo>
                    <a:pt x="757" y="51"/>
                    <a:pt x="757" y="51"/>
                    <a:pt x="757" y="51"/>
                  </a:cubicBezTo>
                  <a:cubicBezTo>
                    <a:pt x="757" y="49"/>
                    <a:pt x="755" y="48"/>
                    <a:pt x="753" y="48"/>
                  </a:cubicBezTo>
                  <a:cubicBezTo>
                    <a:pt x="731" y="48"/>
                    <a:pt x="731" y="48"/>
                    <a:pt x="731" y="48"/>
                  </a:cubicBezTo>
                  <a:cubicBezTo>
                    <a:pt x="729" y="48"/>
                    <a:pt x="728" y="49"/>
                    <a:pt x="728" y="51"/>
                  </a:cubicBezTo>
                  <a:cubicBezTo>
                    <a:pt x="728" y="65"/>
                    <a:pt x="728" y="65"/>
                    <a:pt x="728" y="65"/>
                  </a:cubicBezTo>
                  <a:cubicBezTo>
                    <a:pt x="695" y="65"/>
                    <a:pt x="695" y="65"/>
                    <a:pt x="695" y="65"/>
                  </a:cubicBezTo>
                  <a:cubicBezTo>
                    <a:pt x="693" y="65"/>
                    <a:pt x="692" y="67"/>
                    <a:pt x="692" y="69"/>
                  </a:cubicBezTo>
                  <a:cubicBezTo>
                    <a:pt x="692" y="85"/>
                    <a:pt x="692" y="85"/>
                    <a:pt x="692" y="85"/>
                  </a:cubicBezTo>
                  <a:cubicBezTo>
                    <a:pt x="692" y="87"/>
                    <a:pt x="693" y="89"/>
                    <a:pt x="695" y="89"/>
                  </a:cubicBezTo>
                  <a:cubicBezTo>
                    <a:pt x="727" y="89"/>
                    <a:pt x="727" y="89"/>
                    <a:pt x="727" y="89"/>
                  </a:cubicBezTo>
                  <a:cubicBezTo>
                    <a:pt x="727" y="99"/>
                    <a:pt x="727" y="99"/>
                    <a:pt x="727" y="99"/>
                  </a:cubicBezTo>
                  <a:cubicBezTo>
                    <a:pt x="727" y="111"/>
                    <a:pt x="733" y="122"/>
                    <a:pt x="747" y="129"/>
                  </a:cubicBezTo>
                  <a:cubicBezTo>
                    <a:pt x="753" y="132"/>
                    <a:pt x="760" y="135"/>
                    <a:pt x="767" y="138"/>
                  </a:cubicBezTo>
                  <a:cubicBezTo>
                    <a:pt x="754" y="143"/>
                    <a:pt x="743" y="146"/>
                    <a:pt x="731" y="146"/>
                  </a:cubicBezTo>
                  <a:cubicBezTo>
                    <a:pt x="700" y="146"/>
                    <a:pt x="700" y="146"/>
                    <a:pt x="700" y="146"/>
                  </a:cubicBezTo>
                  <a:cubicBezTo>
                    <a:pt x="698" y="146"/>
                    <a:pt x="696" y="148"/>
                    <a:pt x="696" y="150"/>
                  </a:cubicBezTo>
                  <a:cubicBezTo>
                    <a:pt x="696" y="166"/>
                    <a:pt x="696" y="166"/>
                    <a:pt x="696" y="166"/>
                  </a:cubicBezTo>
                  <a:cubicBezTo>
                    <a:pt x="696" y="168"/>
                    <a:pt x="698" y="170"/>
                    <a:pt x="700" y="170"/>
                  </a:cubicBezTo>
                  <a:cubicBezTo>
                    <a:pt x="730" y="170"/>
                    <a:pt x="730" y="170"/>
                    <a:pt x="730" y="170"/>
                  </a:cubicBezTo>
                  <a:cubicBezTo>
                    <a:pt x="742" y="170"/>
                    <a:pt x="757" y="167"/>
                    <a:pt x="769" y="162"/>
                  </a:cubicBezTo>
                  <a:cubicBezTo>
                    <a:pt x="774" y="161"/>
                    <a:pt x="784" y="156"/>
                    <a:pt x="795" y="151"/>
                  </a:cubicBezTo>
                  <a:cubicBezTo>
                    <a:pt x="806" y="156"/>
                    <a:pt x="815" y="161"/>
                    <a:pt x="820" y="162"/>
                  </a:cubicBezTo>
                  <a:cubicBezTo>
                    <a:pt x="833" y="167"/>
                    <a:pt x="847" y="170"/>
                    <a:pt x="859" y="170"/>
                  </a:cubicBezTo>
                  <a:cubicBezTo>
                    <a:pt x="889" y="170"/>
                    <a:pt x="889" y="170"/>
                    <a:pt x="889" y="170"/>
                  </a:cubicBezTo>
                  <a:cubicBezTo>
                    <a:pt x="891" y="170"/>
                    <a:pt x="893" y="168"/>
                    <a:pt x="893" y="166"/>
                  </a:cubicBezTo>
                  <a:cubicBezTo>
                    <a:pt x="893" y="150"/>
                    <a:pt x="893" y="150"/>
                    <a:pt x="893" y="150"/>
                  </a:cubicBezTo>
                  <a:cubicBezTo>
                    <a:pt x="893" y="148"/>
                    <a:pt x="891" y="146"/>
                    <a:pt x="889" y="146"/>
                  </a:cubicBezTo>
                  <a:cubicBezTo>
                    <a:pt x="859" y="146"/>
                    <a:pt x="859" y="146"/>
                    <a:pt x="859" y="146"/>
                  </a:cubicBezTo>
                  <a:cubicBezTo>
                    <a:pt x="847" y="146"/>
                    <a:pt x="835" y="143"/>
                    <a:pt x="823" y="138"/>
                  </a:cubicBezTo>
                  <a:cubicBezTo>
                    <a:pt x="830" y="135"/>
                    <a:pt x="837" y="132"/>
                    <a:pt x="842" y="129"/>
                  </a:cubicBezTo>
                  <a:cubicBezTo>
                    <a:pt x="857" y="122"/>
                    <a:pt x="862" y="111"/>
                    <a:pt x="862" y="99"/>
                  </a:cubicBezTo>
                  <a:cubicBezTo>
                    <a:pt x="862" y="89"/>
                    <a:pt x="862" y="89"/>
                    <a:pt x="862" y="89"/>
                  </a:cubicBezTo>
                  <a:cubicBezTo>
                    <a:pt x="894" y="89"/>
                    <a:pt x="894" y="89"/>
                    <a:pt x="894" y="89"/>
                  </a:cubicBezTo>
                  <a:cubicBezTo>
                    <a:pt x="896" y="89"/>
                    <a:pt x="898" y="87"/>
                    <a:pt x="898" y="85"/>
                  </a:cubicBezTo>
                  <a:cubicBezTo>
                    <a:pt x="898" y="69"/>
                    <a:pt x="898" y="69"/>
                    <a:pt x="898" y="69"/>
                  </a:cubicBezTo>
                  <a:cubicBezTo>
                    <a:pt x="898" y="67"/>
                    <a:pt x="896" y="65"/>
                    <a:pt x="894" y="65"/>
                  </a:cubicBezTo>
                  <a:moveTo>
                    <a:pt x="1747" y="17"/>
                  </a:moveTo>
                  <a:cubicBezTo>
                    <a:pt x="1745" y="14"/>
                    <a:pt x="1743" y="13"/>
                    <a:pt x="1740" y="13"/>
                  </a:cubicBezTo>
                  <a:cubicBezTo>
                    <a:pt x="1716" y="13"/>
                    <a:pt x="1716" y="13"/>
                    <a:pt x="1716" y="13"/>
                  </a:cubicBezTo>
                  <a:cubicBezTo>
                    <a:pt x="1713" y="13"/>
                    <a:pt x="1711" y="14"/>
                    <a:pt x="1710" y="17"/>
                  </a:cubicBezTo>
                  <a:cubicBezTo>
                    <a:pt x="1636" y="162"/>
                    <a:pt x="1636" y="162"/>
                    <a:pt x="1636" y="162"/>
                  </a:cubicBezTo>
                  <a:cubicBezTo>
                    <a:pt x="1634" y="167"/>
                    <a:pt x="1636" y="170"/>
                    <a:pt x="1640" y="170"/>
                  </a:cubicBezTo>
                  <a:cubicBezTo>
                    <a:pt x="1663" y="170"/>
                    <a:pt x="1663" y="170"/>
                    <a:pt x="1663" y="170"/>
                  </a:cubicBezTo>
                  <a:cubicBezTo>
                    <a:pt x="1667" y="170"/>
                    <a:pt x="1668" y="169"/>
                    <a:pt x="1670" y="165"/>
                  </a:cubicBezTo>
                  <a:cubicBezTo>
                    <a:pt x="1728" y="49"/>
                    <a:pt x="1728" y="49"/>
                    <a:pt x="1728" y="49"/>
                  </a:cubicBezTo>
                  <a:cubicBezTo>
                    <a:pt x="1786" y="165"/>
                    <a:pt x="1786" y="165"/>
                    <a:pt x="1786" y="165"/>
                  </a:cubicBezTo>
                  <a:cubicBezTo>
                    <a:pt x="1788" y="169"/>
                    <a:pt x="1789" y="170"/>
                    <a:pt x="1793" y="170"/>
                  </a:cubicBezTo>
                  <a:cubicBezTo>
                    <a:pt x="1816" y="170"/>
                    <a:pt x="1816" y="170"/>
                    <a:pt x="1816" y="170"/>
                  </a:cubicBezTo>
                  <a:cubicBezTo>
                    <a:pt x="1820" y="170"/>
                    <a:pt x="1823" y="167"/>
                    <a:pt x="1820" y="162"/>
                  </a:cubicBezTo>
                  <a:lnTo>
                    <a:pt x="1747" y="17"/>
                  </a:lnTo>
                  <a:close/>
                  <a:moveTo>
                    <a:pt x="629" y="46"/>
                  </a:moveTo>
                  <a:cubicBezTo>
                    <a:pt x="626" y="46"/>
                    <a:pt x="623" y="48"/>
                    <a:pt x="622" y="49"/>
                  </a:cubicBezTo>
                  <a:cubicBezTo>
                    <a:pt x="597" y="98"/>
                    <a:pt x="597" y="98"/>
                    <a:pt x="597" y="98"/>
                  </a:cubicBezTo>
                  <a:cubicBezTo>
                    <a:pt x="596" y="100"/>
                    <a:pt x="597" y="102"/>
                    <a:pt x="599" y="102"/>
                  </a:cubicBezTo>
                  <a:cubicBezTo>
                    <a:pt x="625" y="102"/>
                    <a:pt x="625" y="102"/>
                    <a:pt x="625" y="102"/>
                  </a:cubicBezTo>
                  <a:cubicBezTo>
                    <a:pt x="628" y="102"/>
                    <a:pt x="630" y="100"/>
                    <a:pt x="631" y="98"/>
                  </a:cubicBezTo>
                  <a:cubicBezTo>
                    <a:pt x="656" y="49"/>
                    <a:pt x="656" y="49"/>
                    <a:pt x="656" y="49"/>
                  </a:cubicBezTo>
                  <a:cubicBezTo>
                    <a:pt x="657" y="48"/>
                    <a:pt x="656" y="46"/>
                    <a:pt x="654" y="46"/>
                  </a:cubicBezTo>
                  <a:lnTo>
                    <a:pt x="629" y="46"/>
                  </a:lnTo>
                  <a:close/>
                  <a:moveTo>
                    <a:pt x="416" y="146"/>
                  </a:moveTo>
                  <a:cubicBezTo>
                    <a:pt x="269" y="146"/>
                    <a:pt x="269" y="146"/>
                    <a:pt x="269" y="146"/>
                  </a:cubicBezTo>
                  <a:cubicBezTo>
                    <a:pt x="269" y="28"/>
                    <a:pt x="269" y="28"/>
                    <a:pt x="269" y="28"/>
                  </a:cubicBezTo>
                  <a:cubicBezTo>
                    <a:pt x="416" y="28"/>
                    <a:pt x="416" y="28"/>
                    <a:pt x="416" y="28"/>
                  </a:cubicBezTo>
                  <a:lnTo>
                    <a:pt x="416" y="146"/>
                  </a:lnTo>
                  <a:close/>
                  <a:moveTo>
                    <a:pt x="423" y="6"/>
                  </a:moveTo>
                  <a:cubicBezTo>
                    <a:pt x="261" y="6"/>
                    <a:pt x="261" y="6"/>
                    <a:pt x="261" y="6"/>
                  </a:cubicBezTo>
                  <a:cubicBezTo>
                    <a:pt x="249" y="6"/>
                    <a:pt x="239" y="16"/>
                    <a:pt x="239" y="28"/>
                  </a:cubicBezTo>
                  <a:cubicBezTo>
                    <a:pt x="239" y="148"/>
                    <a:pt x="239" y="148"/>
                    <a:pt x="239" y="148"/>
                  </a:cubicBezTo>
                  <a:cubicBezTo>
                    <a:pt x="239" y="160"/>
                    <a:pt x="249" y="169"/>
                    <a:pt x="261" y="169"/>
                  </a:cubicBezTo>
                  <a:cubicBezTo>
                    <a:pt x="423" y="169"/>
                    <a:pt x="423" y="169"/>
                    <a:pt x="423" y="169"/>
                  </a:cubicBezTo>
                  <a:cubicBezTo>
                    <a:pt x="435" y="169"/>
                    <a:pt x="445" y="160"/>
                    <a:pt x="445" y="148"/>
                  </a:cubicBezTo>
                  <a:cubicBezTo>
                    <a:pt x="445" y="28"/>
                    <a:pt x="445" y="28"/>
                    <a:pt x="445" y="28"/>
                  </a:cubicBezTo>
                  <a:cubicBezTo>
                    <a:pt x="445" y="16"/>
                    <a:pt x="435" y="6"/>
                    <a:pt x="423" y="6"/>
                  </a:cubicBezTo>
                  <a:moveTo>
                    <a:pt x="697" y="49"/>
                  </a:moveTo>
                  <a:cubicBezTo>
                    <a:pt x="714" y="49"/>
                    <a:pt x="714" y="49"/>
                    <a:pt x="714" y="49"/>
                  </a:cubicBezTo>
                  <a:cubicBezTo>
                    <a:pt x="716" y="49"/>
                    <a:pt x="718" y="47"/>
                    <a:pt x="718" y="45"/>
                  </a:cubicBezTo>
                  <a:cubicBezTo>
                    <a:pt x="718" y="34"/>
                    <a:pt x="718" y="34"/>
                    <a:pt x="718" y="34"/>
                  </a:cubicBezTo>
                  <a:cubicBezTo>
                    <a:pt x="872" y="34"/>
                    <a:pt x="872" y="34"/>
                    <a:pt x="872" y="34"/>
                  </a:cubicBezTo>
                  <a:cubicBezTo>
                    <a:pt x="872" y="45"/>
                    <a:pt x="872" y="45"/>
                    <a:pt x="872" y="45"/>
                  </a:cubicBezTo>
                  <a:cubicBezTo>
                    <a:pt x="872" y="47"/>
                    <a:pt x="873" y="49"/>
                    <a:pt x="875" y="49"/>
                  </a:cubicBezTo>
                  <a:cubicBezTo>
                    <a:pt x="893" y="49"/>
                    <a:pt x="893" y="49"/>
                    <a:pt x="893" y="49"/>
                  </a:cubicBezTo>
                  <a:cubicBezTo>
                    <a:pt x="895" y="49"/>
                    <a:pt x="897" y="47"/>
                    <a:pt x="897" y="45"/>
                  </a:cubicBezTo>
                  <a:cubicBezTo>
                    <a:pt x="897" y="32"/>
                    <a:pt x="897" y="32"/>
                    <a:pt x="897" y="32"/>
                  </a:cubicBezTo>
                  <a:cubicBezTo>
                    <a:pt x="897" y="22"/>
                    <a:pt x="888" y="13"/>
                    <a:pt x="877" y="13"/>
                  </a:cubicBezTo>
                  <a:cubicBezTo>
                    <a:pt x="811" y="13"/>
                    <a:pt x="811" y="13"/>
                    <a:pt x="811" y="13"/>
                  </a:cubicBezTo>
                  <a:cubicBezTo>
                    <a:pt x="811" y="4"/>
                    <a:pt x="811" y="4"/>
                    <a:pt x="811" y="4"/>
                  </a:cubicBezTo>
                  <a:cubicBezTo>
                    <a:pt x="811" y="2"/>
                    <a:pt x="809" y="0"/>
                    <a:pt x="807" y="0"/>
                  </a:cubicBezTo>
                  <a:cubicBezTo>
                    <a:pt x="782" y="0"/>
                    <a:pt x="782" y="0"/>
                    <a:pt x="782" y="0"/>
                  </a:cubicBezTo>
                  <a:cubicBezTo>
                    <a:pt x="780" y="0"/>
                    <a:pt x="778" y="2"/>
                    <a:pt x="778" y="4"/>
                  </a:cubicBezTo>
                  <a:cubicBezTo>
                    <a:pt x="778" y="13"/>
                    <a:pt x="778" y="13"/>
                    <a:pt x="778" y="13"/>
                  </a:cubicBezTo>
                  <a:cubicBezTo>
                    <a:pt x="712" y="13"/>
                    <a:pt x="712" y="13"/>
                    <a:pt x="712" y="13"/>
                  </a:cubicBezTo>
                  <a:cubicBezTo>
                    <a:pt x="702" y="13"/>
                    <a:pt x="693" y="22"/>
                    <a:pt x="693" y="32"/>
                  </a:cubicBezTo>
                  <a:cubicBezTo>
                    <a:pt x="693" y="45"/>
                    <a:pt x="693" y="45"/>
                    <a:pt x="693" y="45"/>
                  </a:cubicBezTo>
                  <a:cubicBezTo>
                    <a:pt x="693" y="47"/>
                    <a:pt x="695" y="49"/>
                    <a:pt x="697" y="49"/>
                  </a:cubicBezTo>
                  <a:moveTo>
                    <a:pt x="179" y="115"/>
                  </a:moveTo>
                  <a:cubicBezTo>
                    <a:pt x="122" y="115"/>
                    <a:pt x="122" y="115"/>
                    <a:pt x="122" y="115"/>
                  </a:cubicBezTo>
                  <a:cubicBezTo>
                    <a:pt x="122" y="49"/>
                    <a:pt x="122" y="49"/>
                    <a:pt x="122" y="49"/>
                  </a:cubicBezTo>
                  <a:cubicBezTo>
                    <a:pt x="179" y="49"/>
                    <a:pt x="179" y="49"/>
                    <a:pt x="179" y="49"/>
                  </a:cubicBezTo>
                  <a:lnTo>
                    <a:pt x="179" y="115"/>
                  </a:lnTo>
                  <a:close/>
                  <a:moveTo>
                    <a:pt x="88" y="115"/>
                  </a:moveTo>
                  <a:cubicBezTo>
                    <a:pt x="31" y="115"/>
                    <a:pt x="31" y="115"/>
                    <a:pt x="31" y="115"/>
                  </a:cubicBezTo>
                  <a:cubicBezTo>
                    <a:pt x="31" y="49"/>
                    <a:pt x="31" y="49"/>
                    <a:pt x="31" y="49"/>
                  </a:cubicBezTo>
                  <a:cubicBezTo>
                    <a:pt x="88" y="49"/>
                    <a:pt x="88" y="49"/>
                    <a:pt x="88" y="49"/>
                  </a:cubicBezTo>
                  <a:lnTo>
                    <a:pt x="88" y="115"/>
                  </a:lnTo>
                  <a:close/>
                  <a:moveTo>
                    <a:pt x="188" y="24"/>
                  </a:moveTo>
                  <a:cubicBezTo>
                    <a:pt x="122" y="24"/>
                    <a:pt x="122" y="24"/>
                    <a:pt x="122" y="24"/>
                  </a:cubicBezTo>
                  <a:cubicBezTo>
                    <a:pt x="122" y="5"/>
                    <a:pt x="122" y="5"/>
                    <a:pt x="122" y="5"/>
                  </a:cubicBezTo>
                  <a:cubicBezTo>
                    <a:pt x="122" y="3"/>
                    <a:pt x="120" y="1"/>
                    <a:pt x="118" y="1"/>
                  </a:cubicBezTo>
                  <a:cubicBezTo>
                    <a:pt x="91" y="1"/>
                    <a:pt x="91" y="1"/>
                    <a:pt x="91" y="1"/>
                  </a:cubicBezTo>
                  <a:cubicBezTo>
                    <a:pt x="89" y="1"/>
                    <a:pt x="88" y="3"/>
                    <a:pt x="88" y="5"/>
                  </a:cubicBezTo>
                  <a:cubicBezTo>
                    <a:pt x="88" y="24"/>
                    <a:pt x="88" y="24"/>
                    <a:pt x="88" y="24"/>
                  </a:cubicBezTo>
                  <a:cubicBezTo>
                    <a:pt x="22" y="24"/>
                    <a:pt x="22" y="24"/>
                    <a:pt x="22" y="24"/>
                  </a:cubicBezTo>
                  <a:cubicBezTo>
                    <a:pt x="10" y="24"/>
                    <a:pt x="0" y="34"/>
                    <a:pt x="0" y="46"/>
                  </a:cubicBezTo>
                  <a:cubicBezTo>
                    <a:pt x="0" y="118"/>
                    <a:pt x="0" y="118"/>
                    <a:pt x="0" y="118"/>
                  </a:cubicBezTo>
                  <a:cubicBezTo>
                    <a:pt x="0" y="130"/>
                    <a:pt x="10" y="140"/>
                    <a:pt x="22" y="140"/>
                  </a:cubicBezTo>
                  <a:cubicBezTo>
                    <a:pt x="88" y="140"/>
                    <a:pt x="88" y="140"/>
                    <a:pt x="88" y="140"/>
                  </a:cubicBezTo>
                  <a:cubicBezTo>
                    <a:pt x="88" y="171"/>
                    <a:pt x="88" y="171"/>
                    <a:pt x="88" y="171"/>
                  </a:cubicBezTo>
                  <a:cubicBezTo>
                    <a:pt x="88" y="173"/>
                    <a:pt x="89" y="174"/>
                    <a:pt x="91" y="174"/>
                  </a:cubicBezTo>
                  <a:cubicBezTo>
                    <a:pt x="118" y="174"/>
                    <a:pt x="118" y="174"/>
                    <a:pt x="118" y="174"/>
                  </a:cubicBezTo>
                  <a:cubicBezTo>
                    <a:pt x="120" y="174"/>
                    <a:pt x="122" y="173"/>
                    <a:pt x="122" y="171"/>
                  </a:cubicBezTo>
                  <a:cubicBezTo>
                    <a:pt x="122" y="140"/>
                    <a:pt x="122" y="140"/>
                    <a:pt x="122" y="140"/>
                  </a:cubicBezTo>
                  <a:cubicBezTo>
                    <a:pt x="188" y="140"/>
                    <a:pt x="188" y="140"/>
                    <a:pt x="188" y="140"/>
                  </a:cubicBezTo>
                  <a:cubicBezTo>
                    <a:pt x="200" y="140"/>
                    <a:pt x="210" y="130"/>
                    <a:pt x="210" y="118"/>
                  </a:cubicBezTo>
                  <a:cubicBezTo>
                    <a:pt x="210" y="46"/>
                    <a:pt x="210" y="46"/>
                    <a:pt x="210" y="46"/>
                  </a:cubicBezTo>
                  <a:cubicBezTo>
                    <a:pt x="210" y="34"/>
                    <a:pt x="200" y="24"/>
                    <a:pt x="188" y="24"/>
                  </a:cubicBezTo>
                  <a:moveTo>
                    <a:pt x="401" y="104"/>
                  </a:moveTo>
                  <a:cubicBezTo>
                    <a:pt x="379" y="104"/>
                    <a:pt x="379" y="104"/>
                    <a:pt x="379" y="104"/>
                  </a:cubicBezTo>
                  <a:cubicBezTo>
                    <a:pt x="379" y="112"/>
                    <a:pt x="379" y="112"/>
                    <a:pt x="379" y="112"/>
                  </a:cubicBezTo>
                  <a:cubicBezTo>
                    <a:pt x="357" y="112"/>
                    <a:pt x="357" y="112"/>
                    <a:pt x="357" y="112"/>
                  </a:cubicBezTo>
                  <a:cubicBezTo>
                    <a:pt x="357" y="93"/>
                    <a:pt x="357" y="93"/>
                    <a:pt x="357" y="93"/>
                  </a:cubicBezTo>
                  <a:cubicBezTo>
                    <a:pt x="395" y="93"/>
                    <a:pt x="395" y="93"/>
                    <a:pt x="395" y="93"/>
                  </a:cubicBezTo>
                  <a:cubicBezTo>
                    <a:pt x="395" y="75"/>
                    <a:pt x="395" y="75"/>
                    <a:pt x="395" y="75"/>
                  </a:cubicBezTo>
                  <a:cubicBezTo>
                    <a:pt x="357" y="75"/>
                    <a:pt x="357" y="75"/>
                    <a:pt x="357" y="75"/>
                  </a:cubicBezTo>
                  <a:cubicBezTo>
                    <a:pt x="357" y="61"/>
                    <a:pt x="357" y="61"/>
                    <a:pt x="357" y="61"/>
                  </a:cubicBezTo>
                  <a:cubicBezTo>
                    <a:pt x="401" y="61"/>
                    <a:pt x="401" y="61"/>
                    <a:pt x="401" y="61"/>
                  </a:cubicBezTo>
                  <a:cubicBezTo>
                    <a:pt x="401" y="41"/>
                    <a:pt x="401" y="41"/>
                    <a:pt x="401" y="41"/>
                  </a:cubicBezTo>
                  <a:cubicBezTo>
                    <a:pt x="284" y="41"/>
                    <a:pt x="284" y="41"/>
                    <a:pt x="284" y="41"/>
                  </a:cubicBezTo>
                  <a:cubicBezTo>
                    <a:pt x="284" y="61"/>
                    <a:pt x="284" y="61"/>
                    <a:pt x="284" y="61"/>
                  </a:cubicBezTo>
                  <a:cubicBezTo>
                    <a:pt x="328" y="61"/>
                    <a:pt x="328" y="61"/>
                    <a:pt x="328" y="61"/>
                  </a:cubicBezTo>
                  <a:cubicBezTo>
                    <a:pt x="328" y="75"/>
                    <a:pt x="328" y="75"/>
                    <a:pt x="328" y="75"/>
                  </a:cubicBezTo>
                  <a:cubicBezTo>
                    <a:pt x="290" y="75"/>
                    <a:pt x="290" y="75"/>
                    <a:pt x="290" y="75"/>
                  </a:cubicBezTo>
                  <a:cubicBezTo>
                    <a:pt x="290" y="93"/>
                    <a:pt x="290" y="93"/>
                    <a:pt x="290" y="93"/>
                  </a:cubicBezTo>
                  <a:cubicBezTo>
                    <a:pt x="328" y="93"/>
                    <a:pt x="328" y="93"/>
                    <a:pt x="328" y="93"/>
                  </a:cubicBezTo>
                  <a:cubicBezTo>
                    <a:pt x="328" y="112"/>
                    <a:pt x="328" y="112"/>
                    <a:pt x="328" y="112"/>
                  </a:cubicBezTo>
                  <a:cubicBezTo>
                    <a:pt x="284" y="112"/>
                    <a:pt x="284" y="112"/>
                    <a:pt x="284" y="112"/>
                  </a:cubicBezTo>
                  <a:cubicBezTo>
                    <a:pt x="284" y="132"/>
                    <a:pt x="284" y="132"/>
                    <a:pt x="284" y="132"/>
                  </a:cubicBezTo>
                  <a:cubicBezTo>
                    <a:pt x="401" y="132"/>
                    <a:pt x="401" y="132"/>
                    <a:pt x="401" y="132"/>
                  </a:cubicBezTo>
                  <a:lnTo>
                    <a:pt x="401" y="104"/>
                  </a:lnTo>
                  <a:close/>
                  <a:moveTo>
                    <a:pt x="516" y="102"/>
                  </a:moveTo>
                  <a:cubicBezTo>
                    <a:pt x="542" y="102"/>
                    <a:pt x="542" y="102"/>
                    <a:pt x="542" y="102"/>
                  </a:cubicBezTo>
                  <a:cubicBezTo>
                    <a:pt x="544" y="102"/>
                    <a:pt x="545" y="100"/>
                    <a:pt x="544" y="98"/>
                  </a:cubicBezTo>
                  <a:cubicBezTo>
                    <a:pt x="519" y="49"/>
                    <a:pt x="519" y="49"/>
                    <a:pt x="519" y="49"/>
                  </a:cubicBezTo>
                  <a:cubicBezTo>
                    <a:pt x="518" y="48"/>
                    <a:pt x="515" y="46"/>
                    <a:pt x="512" y="46"/>
                  </a:cubicBezTo>
                  <a:cubicBezTo>
                    <a:pt x="487" y="46"/>
                    <a:pt x="487" y="46"/>
                    <a:pt x="487" y="46"/>
                  </a:cubicBezTo>
                  <a:cubicBezTo>
                    <a:pt x="485" y="46"/>
                    <a:pt x="484" y="48"/>
                    <a:pt x="485" y="49"/>
                  </a:cubicBezTo>
                  <a:cubicBezTo>
                    <a:pt x="510" y="98"/>
                    <a:pt x="510" y="98"/>
                    <a:pt x="510" y="98"/>
                  </a:cubicBezTo>
                  <a:cubicBezTo>
                    <a:pt x="511" y="100"/>
                    <a:pt x="513" y="102"/>
                    <a:pt x="516" y="102"/>
                  </a:cubicBezTo>
                  <a:moveTo>
                    <a:pt x="669" y="115"/>
                  </a:moveTo>
                  <a:cubicBezTo>
                    <a:pt x="587" y="115"/>
                    <a:pt x="587" y="115"/>
                    <a:pt x="587" y="115"/>
                  </a:cubicBezTo>
                  <a:cubicBezTo>
                    <a:pt x="587" y="33"/>
                    <a:pt x="587" y="33"/>
                    <a:pt x="587" y="33"/>
                  </a:cubicBezTo>
                  <a:cubicBezTo>
                    <a:pt x="662" y="33"/>
                    <a:pt x="662" y="33"/>
                    <a:pt x="662" y="33"/>
                  </a:cubicBezTo>
                  <a:cubicBezTo>
                    <a:pt x="664" y="33"/>
                    <a:pt x="666" y="31"/>
                    <a:pt x="666" y="29"/>
                  </a:cubicBezTo>
                  <a:cubicBezTo>
                    <a:pt x="666" y="14"/>
                    <a:pt x="666" y="14"/>
                    <a:pt x="666" y="14"/>
                  </a:cubicBezTo>
                  <a:cubicBezTo>
                    <a:pt x="666" y="11"/>
                    <a:pt x="664" y="10"/>
                    <a:pt x="662" y="10"/>
                  </a:cubicBezTo>
                  <a:cubicBezTo>
                    <a:pt x="479" y="10"/>
                    <a:pt x="479" y="10"/>
                    <a:pt x="479" y="10"/>
                  </a:cubicBezTo>
                  <a:cubicBezTo>
                    <a:pt x="477" y="10"/>
                    <a:pt x="475" y="11"/>
                    <a:pt x="475" y="14"/>
                  </a:cubicBezTo>
                  <a:cubicBezTo>
                    <a:pt x="475" y="29"/>
                    <a:pt x="475" y="29"/>
                    <a:pt x="475" y="29"/>
                  </a:cubicBezTo>
                  <a:cubicBezTo>
                    <a:pt x="475" y="31"/>
                    <a:pt x="477" y="33"/>
                    <a:pt x="479" y="33"/>
                  </a:cubicBezTo>
                  <a:cubicBezTo>
                    <a:pt x="554" y="33"/>
                    <a:pt x="554" y="33"/>
                    <a:pt x="554" y="33"/>
                  </a:cubicBezTo>
                  <a:cubicBezTo>
                    <a:pt x="554" y="115"/>
                    <a:pt x="554" y="115"/>
                    <a:pt x="554" y="115"/>
                  </a:cubicBezTo>
                  <a:cubicBezTo>
                    <a:pt x="472" y="115"/>
                    <a:pt x="472" y="115"/>
                    <a:pt x="472" y="115"/>
                  </a:cubicBezTo>
                  <a:cubicBezTo>
                    <a:pt x="470" y="115"/>
                    <a:pt x="469" y="117"/>
                    <a:pt x="469" y="119"/>
                  </a:cubicBezTo>
                  <a:cubicBezTo>
                    <a:pt x="469" y="135"/>
                    <a:pt x="469" y="135"/>
                    <a:pt x="469" y="135"/>
                  </a:cubicBezTo>
                  <a:cubicBezTo>
                    <a:pt x="469" y="137"/>
                    <a:pt x="470" y="139"/>
                    <a:pt x="472" y="139"/>
                  </a:cubicBezTo>
                  <a:cubicBezTo>
                    <a:pt x="554" y="139"/>
                    <a:pt x="554" y="139"/>
                    <a:pt x="554" y="139"/>
                  </a:cubicBezTo>
                  <a:cubicBezTo>
                    <a:pt x="554" y="171"/>
                    <a:pt x="554" y="171"/>
                    <a:pt x="554" y="171"/>
                  </a:cubicBezTo>
                  <a:cubicBezTo>
                    <a:pt x="554" y="173"/>
                    <a:pt x="556" y="174"/>
                    <a:pt x="558" y="174"/>
                  </a:cubicBezTo>
                  <a:cubicBezTo>
                    <a:pt x="583" y="174"/>
                    <a:pt x="583" y="174"/>
                    <a:pt x="583" y="174"/>
                  </a:cubicBezTo>
                  <a:cubicBezTo>
                    <a:pt x="585" y="174"/>
                    <a:pt x="587" y="173"/>
                    <a:pt x="587" y="171"/>
                  </a:cubicBezTo>
                  <a:cubicBezTo>
                    <a:pt x="587" y="139"/>
                    <a:pt x="587" y="139"/>
                    <a:pt x="587" y="139"/>
                  </a:cubicBezTo>
                  <a:cubicBezTo>
                    <a:pt x="669" y="139"/>
                    <a:pt x="669" y="139"/>
                    <a:pt x="669" y="139"/>
                  </a:cubicBezTo>
                  <a:cubicBezTo>
                    <a:pt x="671" y="139"/>
                    <a:pt x="673" y="137"/>
                    <a:pt x="673" y="135"/>
                  </a:cubicBezTo>
                  <a:cubicBezTo>
                    <a:pt x="673" y="119"/>
                    <a:pt x="673" y="119"/>
                    <a:pt x="673" y="119"/>
                  </a:cubicBezTo>
                  <a:cubicBezTo>
                    <a:pt x="673" y="117"/>
                    <a:pt x="671" y="115"/>
                    <a:pt x="669"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8" name="Freeform 92"/>
            <p:cNvSpPr>
              <a:spLocks/>
            </p:cNvSpPr>
            <p:nvPr userDrawn="1"/>
          </p:nvSpPr>
          <p:spPr bwMode="auto">
            <a:xfrm>
              <a:off x="11222038" y="1009651"/>
              <a:ext cx="158750" cy="152400"/>
            </a:xfrm>
            <a:custGeom>
              <a:avLst/>
              <a:gdLst>
                <a:gd name="T0" fmla="*/ 44 w 48"/>
                <a:gd name="T1" fmla="*/ 0 h 46"/>
                <a:gd name="T2" fmla="*/ 4 w 48"/>
                <a:gd name="T3" fmla="*/ 0 h 46"/>
                <a:gd name="T4" fmla="*/ 0 w 48"/>
                <a:gd name="T5" fmla="*/ 3 h 46"/>
                <a:gd name="T6" fmla="*/ 0 w 48"/>
                <a:gd name="T7" fmla="*/ 43 h 46"/>
                <a:gd name="T8" fmla="*/ 4 w 48"/>
                <a:gd name="T9" fmla="*/ 46 h 46"/>
                <a:gd name="T10" fmla="*/ 44 w 48"/>
                <a:gd name="T11" fmla="*/ 46 h 46"/>
                <a:gd name="T12" fmla="*/ 48 w 48"/>
                <a:gd name="T13" fmla="*/ 43 h 46"/>
                <a:gd name="T14" fmla="*/ 48 w 48"/>
                <a:gd name="T15" fmla="*/ 3 h 46"/>
                <a:gd name="T16" fmla="*/ 44 w 4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6">
                  <a:moveTo>
                    <a:pt x="44" y="0"/>
                  </a:moveTo>
                  <a:cubicBezTo>
                    <a:pt x="4" y="0"/>
                    <a:pt x="4" y="0"/>
                    <a:pt x="4" y="0"/>
                  </a:cubicBezTo>
                  <a:cubicBezTo>
                    <a:pt x="2" y="0"/>
                    <a:pt x="0" y="1"/>
                    <a:pt x="0" y="3"/>
                  </a:cubicBezTo>
                  <a:cubicBezTo>
                    <a:pt x="0" y="43"/>
                    <a:pt x="0" y="43"/>
                    <a:pt x="0" y="43"/>
                  </a:cubicBezTo>
                  <a:cubicBezTo>
                    <a:pt x="0" y="45"/>
                    <a:pt x="2" y="46"/>
                    <a:pt x="4" y="46"/>
                  </a:cubicBezTo>
                  <a:cubicBezTo>
                    <a:pt x="44" y="46"/>
                    <a:pt x="44" y="46"/>
                    <a:pt x="44" y="46"/>
                  </a:cubicBezTo>
                  <a:cubicBezTo>
                    <a:pt x="46" y="46"/>
                    <a:pt x="48" y="45"/>
                    <a:pt x="48" y="43"/>
                  </a:cubicBezTo>
                  <a:cubicBezTo>
                    <a:pt x="48" y="3"/>
                    <a:pt x="48" y="3"/>
                    <a:pt x="48" y="3"/>
                  </a:cubicBezTo>
                  <a:cubicBezTo>
                    <a:pt x="48" y="1"/>
                    <a:pt x="46"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9" name="Oval 93"/>
            <p:cNvSpPr>
              <a:spLocks noChangeArrowheads="1"/>
            </p:cNvSpPr>
            <p:nvPr userDrawn="1"/>
          </p:nvSpPr>
          <p:spPr bwMode="auto">
            <a:xfrm>
              <a:off x="7069138" y="1533526"/>
              <a:ext cx="36513"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 name="Freeform 94"/>
            <p:cNvSpPr>
              <a:spLocks noEditPoints="1"/>
            </p:cNvSpPr>
            <p:nvPr userDrawn="1"/>
          </p:nvSpPr>
          <p:spPr bwMode="auto">
            <a:xfrm>
              <a:off x="6289675" y="1414463"/>
              <a:ext cx="290513" cy="269875"/>
            </a:xfrm>
            <a:custGeom>
              <a:avLst/>
              <a:gdLst>
                <a:gd name="T0" fmla="*/ 43 w 88"/>
                <a:gd name="T1" fmla="*/ 0 h 81"/>
                <a:gd name="T2" fmla="*/ 51 w 88"/>
                <a:gd name="T3" fmla="*/ 4 h 81"/>
                <a:gd name="T4" fmla="*/ 84 w 88"/>
                <a:gd name="T5" fmla="*/ 22 h 81"/>
                <a:gd name="T6" fmla="*/ 87 w 88"/>
                <a:gd name="T7" fmla="*/ 28 h 81"/>
                <a:gd name="T8" fmla="*/ 82 w 88"/>
                <a:gd name="T9" fmla="*/ 29 h 81"/>
                <a:gd name="T10" fmla="*/ 49 w 88"/>
                <a:gd name="T11" fmla="*/ 12 h 81"/>
                <a:gd name="T12" fmla="*/ 43 w 88"/>
                <a:gd name="T13" fmla="*/ 8 h 81"/>
                <a:gd name="T14" fmla="*/ 38 w 88"/>
                <a:gd name="T15" fmla="*/ 11 h 81"/>
                <a:gd name="T16" fmla="*/ 6 w 88"/>
                <a:gd name="T17" fmla="*/ 30 h 81"/>
                <a:gd name="T18" fmla="*/ 1 w 88"/>
                <a:gd name="T19" fmla="*/ 28 h 81"/>
                <a:gd name="T20" fmla="*/ 3 w 88"/>
                <a:gd name="T21" fmla="*/ 23 h 81"/>
                <a:gd name="T22" fmla="*/ 35 w 88"/>
                <a:gd name="T23" fmla="*/ 5 h 81"/>
                <a:gd name="T24" fmla="*/ 43 w 88"/>
                <a:gd name="T25" fmla="*/ 0 h 81"/>
                <a:gd name="T26" fmla="*/ 21 w 88"/>
                <a:gd name="T27" fmla="*/ 25 h 81"/>
                <a:gd name="T28" fmla="*/ 68 w 88"/>
                <a:gd name="T29" fmla="*/ 25 h 81"/>
                <a:gd name="T30" fmla="*/ 71 w 88"/>
                <a:gd name="T31" fmla="*/ 28 h 81"/>
                <a:gd name="T32" fmla="*/ 68 w 88"/>
                <a:gd name="T33" fmla="*/ 31 h 81"/>
                <a:gd name="T34" fmla="*/ 48 w 88"/>
                <a:gd name="T35" fmla="*/ 31 h 81"/>
                <a:gd name="T36" fmla="*/ 48 w 88"/>
                <a:gd name="T37" fmla="*/ 42 h 81"/>
                <a:gd name="T38" fmla="*/ 80 w 88"/>
                <a:gd name="T39" fmla="*/ 42 h 81"/>
                <a:gd name="T40" fmla="*/ 83 w 88"/>
                <a:gd name="T41" fmla="*/ 46 h 81"/>
                <a:gd name="T42" fmla="*/ 80 w 88"/>
                <a:gd name="T43" fmla="*/ 49 h 81"/>
                <a:gd name="T44" fmla="*/ 48 w 88"/>
                <a:gd name="T45" fmla="*/ 49 h 81"/>
                <a:gd name="T46" fmla="*/ 48 w 88"/>
                <a:gd name="T47" fmla="*/ 74 h 81"/>
                <a:gd name="T48" fmla="*/ 61 w 88"/>
                <a:gd name="T49" fmla="*/ 74 h 81"/>
                <a:gd name="T50" fmla="*/ 60 w 88"/>
                <a:gd name="T51" fmla="*/ 70 h 81"/>
                <a:gd name="T52" fmla="*/ 70 w 88"/>
                <a:gd name="T53" fmla="*/ 53 h 81"/>
                <a:gd name="T54" fmla="*/ 75 w 88"/>
                <a:gd name="T55" fmla="*/ 51 h 81"/>
                <a:gd name="T56" fmla="*/ 76 w 88"/>
                <a:gd name="T57" fmla="*/ 56 h 81"/>
                <a:gd name="T58" fmla="*/ 66 w 88"/>
                <a:gd name="T59" fmla="*/ 73 h 81"/>
                <a:gd name="T60" fmla="*/ 64 w 88"/>
                <a:gd name="T61" fmla="*/ 74 h 81"/>
                <a:gd name="T62" fmla="*/ 84 w 88"/>
                <a:gd name="T63" fmla="*/ 74 h 81"/>
                <a:gd name="T64" fmla="*/ 87 w 88"/>
                <a:gd name="T65" fmla="*/ 77 h 81"/>
                <a:gd name="T66" fmla="*/ 84 w 88"/>
                <a:gd name="T67" fmla="*/ 81 h 81"/>
                <a:gd name="T68" fmla="*/ 6 w 88"/>
                <a:gd name="T69" fmla="*/ 81 h 81"/>
                <a:gd name="T70" fmla="*/ 2 w 88"/>
                <a:gd name="T71" fmla="*/ 77 h 81"/>
                <a:gd name="T72" fmla="*/ 6 w 88"/>
                <a:gd name="T73" fmla="*/ 74 h 81"/>
                <a:gd name="T74" fmla="*/ 40 w 88"/>
                <a:gd name="T75" fmla="*/ 74 h 81"/>
                <a:gd name="T76" fmla="*/ 40 w 88"/>
                <a:gd name="T77" fmla="*/ 49 h 81"/>
                <a:gd name="T78" fmla="*/ 9 w 88"/>
                <a:gd name="T79" fmla="*/ 49 h 81"/>
                <a:gd name="T80" fmla="*/ 6 w 88"/>
                <a:gd name="T81" fmla="*/ 46 h 81"/>
                <a:gd name="T82" fmla="*/ 9 w 88"/>
                <a:gd name="T83" fmla="*/ 42 h 81"/>
                <a:gd name="T84" fmla="*/ 40 w 88"/>
                <a:gd name="T85" fmla="*/ 42 h 81"/>
                <a:gd name="T86" fmla="*/ 40 w 88"/>
                <a:gd name="T87" fmla="*/ 31 h 81"/>
                <a:gd name="T88" fmla="*/ 21 w 88"/>
                <a:gd name="T89" fmla="*/ 31 h 81"/>
                <a:gd name="T90" fmla="*/ 18 w 88"/>
                <a:gd name="T91" fmla="*/ 28 h 81"/>
                <a:gd name="T92" fmla="*/ 21 w 88"/>
                <a:gd name="T93" fmla="*/ 25 h 81"/>
                <a:gd name="T94" fmla="*/ 20 w 88"/>
                <a:gd name="T95" fmla="*/ 54 h 81"/>
                <a:gd name="T96" fmla="*/ 27 w 88"/>
                <a:gd name="T97" fmla="*/ 67 h 81"/>
                <a:gd name="T98" fmla="*/ 26 w 88"/>
                <a:gd name="T99" fmla="*/ 72 h 81"/>
                <a:gd name="T100" fmla="*/ 21 w 88"/>
                <a:gd name="T101" fmla="*/ 71 h 81"/>
                <a:gd name="T102" fmla="*/ 14 w 88"/>
                <a:gd name="T103" fmla="*/ 57 h 81"/>
                <a:gd name="T104" fmla="*/ 14 w 88"/>
                <a:gd name="T105" fmla="*/ 53 h 81"/>
                <a:gd name="T106" fmla="*/ 20 w 88"/>
                <a:gd name="T107"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81">
                  <a:moveTo>
                    <a:pt x="43" y="0"/>
                  </a:moveTo>
                  <a:cubicBezTo>
                    <a:pt x="44" y="0"/>
                    <a:pt x="47" y="1"/>
                    <a:pt x="51" y="4"/>
                  </a:cubicBezTo>
                  <a:cubicBezTo>
                    <a:pt x="61" y="12"/>
                    <a:pt x="72" y="18"/>
                    <a:pt x="84" y="22"/>
                  </a:cubicBezTo>
                  <a:cubicBezTo>
                    <a:pt x="87" y="23"/>
                    <a:pt x="88" y="25"/>
                    <a:pt x="87" y="28"/>
                  </a:cubicBezTo>
                  <a:cubicBezTo>
                    <a:pt x="86" y="30"/>
                    <a:pt x="85" y="30"/>
                    <a:pt x="82" y="29"/>
                  </a:cubicBezTo>
                  <a:cubicBezTo>
                    <a:pt x="70" y="25"/>
                    <a:pt x="59" y="19"/>
                    <a:pt x="49" y="12"/>
                  </a:cubicBezTo>
                  <a:cubicBezTo>
                    <a:pt x="46" y="10"/>
                    <a:pt x="44" y="8"/>
                    <a:pt x="43" y="8"/>
                  </a:cubicBezTo>
                  <a:cubicBezTo>
                    <a:pt x="43" y="8"/>
                    <a:pt x="41" y="9"/>
                    <a:pt x="38" y="11"/>
                  </a:cubicBezTo>
                  <a:cubicBezTo>
                    <a:pt x="28" y="19"/>
                    <a:pt x="18" y="25"/>
                    <a:pt x="6" y="30"/>
                  </a:cubicBezTo>
                  <a:cubicBezTo>
                    <a:pt x="4" y="31"/>
                    <a:pt x="2" y="30"/>
                    <a:pt x="1" y="28"/>
                  </a:cubicBezTo>
                  <a:cubicBezTo>
                    <a:pt x="0" y="26"/>
                    <a:pt x="1" y="24"/>
                    <a:pt x="3" y="23"/>
                  </a:cubicBezTo>
                  <a:cubicBezTo>
                    <a:pt x="15" y="19"/>
                    <a:pt x="26" y="13"/>
                    <a:pt x="35" y="5"/>
                  </a:cubicBezTo>
                  <a:cubicBezTo>
                    <a:pt x="39" y="2"/>
                    <a:pt x="42" y="0"/>
                    <a:pt x="43" y="0"/>
                  </a:cubicBezTo>
                  <a:close/>
                  <a:moveTo>
                    <a:pt x="21" y="25"/>
                  </a:moveTo>
                  <a:cubicBezTo>
                    <a:pt x="68" y="25"/>
                    <a:pt x="68" y="25"/>
                    <a:pt x="68" y="25"/>
                  </a:cubicBezTo>
                  <a:cubicBezTo>
                    <a:pt x="70" y="25"/>
                    <a:pt x="71" y="26"/>
                    <a:pt x="71" y="28"/>
                  </a:cubicBezTo>
                  <a:cubicBezTo>
                    <a:pt x="71" y="30"/>
                    <a:pt x="70" y="31"/>
                    <a:pt x="68" y="31"/>
                  </a:cubicBezTo>
                  <a:cubicBezTo>
                    <a:pt x="48" y="31"/>
                    <a:pt x="48" y="31"/>
                    <a:pt x="48" y="31"/>
                  </a:cubicBezTo>
                  <a:cubicBezTo>
                    <a:pt x="48" y="42"/>
                    <a:pt x="48" y="42"/>
                    <a:pt x="48" y="42"/>
                  </a:cubicBezTo>
                  <a:cubicBezTo>
                    <a:pt x="80" y="42"/>
                    <a:pt x="80" y="42"/>
                    <a:pt x="80" y="42"/>
                  </a:cubicBezTo>
                  <a:cubicBezTo>
                    <a:pt x="82" y="42"/>
                    <a:pt x="83" y="43"/>
                    <a:pt x="83" y="46"/>
                  </a:cubicBezTo>
                  <a:cubicBezTo>
                    <a:pt x="83" y="48"/>
                    <a:pt x="82" y="49"/>
                    <a:pt x="80" y="49"/>
                  </a:cubicBezTo>
                  <a:cubicBezTo>
                    <a:pt x="48" y="49"/>
                    <a:pt x="48" y="49"/>
                    <a:pt x="48" y="49"/>
                  </a:cubicBezTo>
                  <a:cubicBezTo>
                    <a:pt x="48" y="74"/>
                    <a:pt x="48" y="74"/>
                    <a:pt x="48" y="74"/>
                  </a:cubicBezTo>
                  <a:cubicBezTo>
                    <a:pt x="61" y="74"/>
                    <a:pt x="61" y="74"/>
                    <a:pt x="61" y="74"/>
                  </a:cubicBezTo>
                  <a:cubicBezTo>
                    <a:pt x="59" y="73"/>
                    <a:pt x="59" y="72"/>
                    <a:pt x="60" y="70"/>
                  </a:cubicBezTo>
                  <a:cubicBezTo>
                    <a:pt x="64" y="64"/>
                    <a:pt x="67" y="59"/>
                    <a:pt x="70" y="53"/>
                  </a:cubicBezTo>
                  <a:cubicBezTo>
                    <a:pt x="71" y="51"/>
                    <a:pt x="73" y="50"/>
                    <a:pt x="75" y="51"/>
                  </a:cubicBezTo>
                  <a:cubicBezTo>
                    <a:pt x="76" y="52"/>
                    <a:pt x="77" y="54"/>
                    <a:pt x="76" y="56"/>
                  </a:cubicBezTo>
                  <a:cubicBezTo>
                    <a:pt x="72" y="65"/>
                    <a:pt x="69" y="70"/>
                    <a:pt x="66" y="73"/>
                  </a:cubicBezTo>
                  <a:cubicBezTo>
                    <a:pt x="65" y="74"/>
                    <a:pt x="65" y="74"/>
                    <a:pt x="64" y="74"/>
                  </a:cubicBezTo>
                  <a:cubicBezTo>
                    <a:pt x="84" y="74"/>
                    <a:pt x="84" y="74"/>
                    <a:pt x="84" y="74"/>
                  </a:cubicBezTo>
                  <a:cubicBezTo>
                    <a:pt x="86" y="74"/>
                    <a:pt x="87" y="75"/>
                    <a:pt x="87" y="77"/>
                  </a:cubicBezTo>
                  <a:cubicBezTo>
                    <a:pt x="87" y="79"/>
                    <a:pt x="86" y="81"/>
                    <a:pt x="84" y="81"/>
                  </a:cubicBezTo>
                  <a:cubicBezTo>
                    <a:pt x="6" y="81"/>
                    <a:pt x="6" y="81"/>
                    <a:pt x="6" y="81"/>
                  </a:cubicBezTo>
                  <a:cubicBezTo>
                    <a:pt x="3" y="81"/>
                    <a:pt x="2" y="79"/>
                    <a:pt x="2" y="77"/>
                  </a:cubicBezTo>
                  <a:cubicBezTo>
                    <a:pt x="2" y="75"/>
                    <a:pt x="3" y="74"/>
                    <a:pt x="6" y="74"/>
                  </a:cubicBezTo>
                  <a:cubicBezTo>
                    <a:pt x="40" y="74"/>
                    <a:pt x="40" y="74"/>
                    <a:pt x="40" y="74"/>
                  </a:cubicBezTo>
                  <a:cubicBezTo>
                    <a:pt x="40" y="49"/>
                    <a:pt x="40" y="49"/>
                    <a:pt x="40" y="49"/>
                  </a:cubicBezTo>
                  <a:cubicBezTo>
                    <a:pt x="9" y="49"/>
                    <a:pt x="9" y="49"/>
                    <a:pt x="9" y="49"/>
                  </a:cubicBezTo>
                  <a:cubicBezTo>
                    <a:pt x="7" y="49"/>
                    <a:pt x="6" y="48"/>
                    <a:pt x="6" y="46"/>
                  </a:cubicBezTo>
                  <a:cubicBezTo>
                    <a:pt x="6" y="43"/>
                    <a:pt x="7" y="42"/>
                    <a:pt x="9" y="42"/>
                  </a:cubicBezTo>
                  <a:cubicBezTo>
                    <a:pt x="40" y="42"/>
                    <a:pt x="40" y="42"/>
                    <a:pt x="40" y="42"/>
                  </a:cubicBezTo>
                  <a:cubicBezTo>
                    <a:pt x="40" y="31"/>
                    <a:pt x="40" y="31"/>
                    <a:pt x="40" y="31"/>
                  </a:cubicBezTo>
                  <a:cubicBezTo>
                    <a:pt x="21" y="31"/>
                    <a:pt x="21" y="31"/>
                    <a:pt x="21" y="31"/>
                  </a:cubicBezTo>
                  <a:cubicBezTo>
                    <a:pt x="19" y="31"/>
                    <a:pt x="18" y="30"/>
                    <a:pt x="18" y="28"/>
                  </a:cubicBezTo>
                  <a:cubicBezTo>
                    <a:pt x="18" y="26"/>
                    <a:pt x="19" y="25"/>
                    <a:pt x="21" y="25"/>
                  </a:cubicBezTo>
                  <a:close/>
                  <a:moveTo>
                    <a:pt x="20" y="54"/>
                  </a:moveTo>
                  <a:cubicBezTo>
                    <a:pt x="23" y="58"/>
                    <a:pt x="25" y="63"/>
                    <a:pt x="27" y="67"/>
                  </a:cubicBezTo>
                  <a:cubicBezTo>
                    <a:pt x="28" y="69"/>
                    <a:pt x="28" y="71"/>
                    <a:pt x="26" y="72"/>
                  </a:cubicBezTo>
                  <a:cubicBezTo>
                    <a:pt x="24" y="73"/>
                    <a:pt x="23" y="73"/>
                    <a:pt x="21" y="71"/>
                  </a:cubicBezTo>
                  <a:cubicBezTo>
                    <a:pt x="19" y="67"/>
                    <a:pt x="17" y="62"/>
                    <a:pt x="14" y="57"/>
                  </a:cubicBezTo>
                  <a:cubicBezTo>
                    <a:pt x="12" y="55"/>
                    <a:pt x="13" y="54"/>
                    <a:pt x="14" y="53"/>
                  </a:cubicBezTo>
                  <a:cubicBezTo>
                    <a:pt x="16" y="52"/>
                    <a:pt x="18" y="52"/>
                    <a:pt x="2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1" name="Freeform 95"/>
            <p:cNvSpPr>
              <a:spLocks noEditPoints="1"/>
            </p:cNvSpPr>
            <p:nvPr userDrawn="1"/>
          </p:nvSpPr>
          <p:spPr bwMode="auto">
            <a:xfrm>
              <a:off x="6629400" y="1417638"/>
              <a:ext cx="274638" cy="282575"/>
            </a:xfrm>
            <a:custGeom>
              <a:avLst/>
              <a:gdLst>
                <a:gd name="T0" fmla="*/ 39 w 83"/>
                <a:gd name="T1" fmla="*/ 1 h 85"/>
                <a:gd name="T2" fmla="*/ 39 w 83"/>
                <a:gd name="T3" fmla="*/ 7 h 85"/>
                <a:gd name="T4" fmla="*/ 0 w 83"/>
                <a:gd name="T5" fmla="*/ 4 h 85"/>
                <a:gd name="T6" fmla="*/ 6 w 83"/>
                <a:gd name="T7" fmla="*/ 35 h 85"/>
                <a:gd name="T8" fmla="*/ 42 w 83"/>
                <a:gd name="T9" fmla="*/ 41 h 85"/>
                <a:gd name="T10" fmla="*/ 28 w 83"/>
                <a:gd name="T11" fmla="*/ 80 h 85"/>
                <a:gd name="T12" fmla="*/ 30 w 83"/>
                <a:gd name="T13" fmla="*/ 74 h 85"/>
                <a:gd name="T14" fmla="*/ 36 w 83"/>
                <a:gd name="T15" fmla="*/ 42 h 85"/>
                <a:gd name="T16" fmla="*/ 8 w 83"/>
                <a:gd name="T17" fmla="*/ 40 h 85"/>
                <a:gd name="T18" fmla="*/ 6 w 83"/>
                <a:gd name="T19" fmla="*/ 79 h 85"/>
                <a:gd name="T20" fmla="*/ 0 w 83"/>
                <a:gd name="T21" fmla="*/ 79 h 85"/>
                <a:gd name="T22" fmla="*/ 6 w 83"/>
                <a:gd name="T23" fmla="*/ 35 h 85"/>
                <a:gd name="T24" fmla="*/ 32 w 83"/>
                <a:gd name="T25" fmla="*/ 11 h 85"/>
                <a:gd name="T26" fmla="*/ 37 w 83"/>
                <a:gd name="T27" fmla="*/ 23 h 85"/>
                <a:gd name="T28" fmla="*/ 9 w 83"/>
                <a:gd name="T29" fmla="*/ 29 h 85"/>
                <a:gd name="T30" fmla="*/ 4 w 83"/>
                <a:gd name="T31" fmla="*/ 17 h 85"/>
                <a:gd name="T32" fmla="*/ 10 w 83"/>
                <a:gd name="T33" fmla="*/ 56 h 85"/>
                <a:gd name="T34" fmla="*/ 23 w 83"/>
                <a:gd name="T35" fmla="*/ 53 h 85"/>
                <a:gd name="T36" fmla="*/ 31 w 83"/>
                <a:gd name="T37" fmla="*/ 41 h 85"/>
                <a:gd name="T38" fmla="*/ 31 w 83"/>
                <a:gd name="T39" fmla="*/ 48 h 85"/>
                <a:gd name="T40" fmla="*/ 32 w 83"/>
                <a:gd name="T41" fmla="*/ 56 h 85"/>
                <a:gd name="T42" fmla="*/ 32 w 83"/>
                <a:gd name="T43" fmla="*/ 61 h 85"/>
                <a:gd name="T44" fmla="*/ 24 w 83"/>
                <a:gd name="T45" fmla="*/ 76 h 85"/>
                <a:gd name="T46" fmla="*/ 18 w 83"/>
                <a:gd name="T47" fmla="*/ 76 h 85"/>
                <a:gd name="T48" fmla="*/ 10 w 83"/>
                <a:gd name="T49" fmla="*/ 61 h 85"/>
                <a:gd name="T50" fmla="*/ 10 w 83"/>
                <a:gd name="T51" fmla="*/ 56 h 85"/>
                <a:gd name="T52" fmla="*/ 17 w 83"/>
                <a:gd name="T53" fmla="*/ 46 h 85"/>
                <a:gd name="T54" fmla="*/ 17 w 83"/>
                <a:gd name="T55" fmla="*/ 55 h 85"/>
                <a:gd name="T56" fmla="*/ 11 w 83"/>
                <a:gd name="T57" fmla="*/ 50 h 85"/>
                <a:gd name="T58" fmla="*/ 11 w 83"/>
                <a:gd name="T59" fmla="*/ 42 h 85"/>
                <a:gd name="T60" fmla="*/ 30 w 83"/>
                <a:gd name="T61" fmla="*/ 17 h 85"/>
                <a:gd name="T62" fmla="*/ 10 w 83"/>
                <a:gd name="T63" fmla="*/ 19 h 85"/>
                <a:gd name="T64" fmla="*/ 12 w 83"/>
                <a:gd name="T65" fmla="*/ 23 h 85"/>
                <a:gd name="T66" fmla="*/ 31 w 83"/>
                <a:gd name="T67" fmla="*/ 21 h 85"/>
                <a:gd name="T68" fmla="*/ 30 w 83"/>
                <a:gd name="T69" fmla="*/ 17 h 85"/>
                <a:gd name="T70" fmla="*/ 66 w 83"/>
                <a:gd name="T71" fmla="*/ 11 h 85"/>
                <a:gd name="T72" fmla="*/ 79 w 83"/>
                <a:gd name="T73" fmla="*/ 16 h 85"/>
                <a:gd name="T74" fmla="*/ 75 w 83"/>
                <a:gd name="T75" fmla="*/ 54 h 85"/>
                <a:gd name="T76" fmla="*/ 66 w 83"/>
                <a:gd name="T77" fmla="*/ 73 h 85"/>
                <a:gd name="T78" fmla="*/ 71 w 83"/>
                <a:gd name="T79" fmla="*/ 63 h 85"/>
                <a:gd name="T80" fmla="*/ 77 w 83"/>
                <a:gd name="T81" fmla="*/ 61 h 85"/>
                <a:gd name="T82" fmla="*/ 81 w 83"/>
                <a:gd name="T83" fmla="*/ 84 h 85"/>
                <a:gd name="T84" fmla="*/ 75 w 83"/>
                <a:gd name="T85" fmla="*/ 77 h 85"/>
                <a:gd name="T86" fmla="*/ 44 w 83"/>
                <a:gd name="T87" fmla="*/ 78 h 85"/>
                <a:gd name="T88" fmla="*/ 59 w 83"/>
                <a:gd name="T89" fmla="*/ 73 h 85"/>
                <a:gd name="T90" fmla="*/ 52 w 83"/>
                <a:gd name="T91" fmla="*/ 54 h 85"/>
                <a:gd name="T92" fmla="*/ 46 w 83"/>
                <a:gd name="T93" fmla="*/ 16 h 85"/>
                <a:gd name="T94" fmla="*/ 59 w 83"/>
                <a:gd name="T95" fmla="*/ 11 h 85"/>
                <a:gd name="T96" fmla="*/ 62 w 83"/>
                <a:gd name="T97" fmla="*/ 0 h 85"/>
                <a:gd name="T98" fmla="*/ 55 w 83"/>
                <a:gd name="T99" fmla="*/ 17 h 85"/>
                <a:gd name="T100" fmla="*/ 52 w 83"/>
                <a:gd name="T101" fmla="*/ 46 h 85"/>
                <a:gd name="T102" fmla="*/ 59 w 83"/>
                <a:gd name="T103" fmla="*/ 47 h 85"/>
                <a:gd name="T104" fmla="*/ 55 w 83"/>
                <a:gd name="T105" fmla="*/ 17 h 85"/>
                <a:gd name="T106" fmla="*/ 66 w 83"/>
                <a:gd name="T107" fmla="*/ 17 h 85"/>
                <a:gd name="T108" fmla="*/ 71 w 83"/>
                <a:gd name="T109" fmla="*/ 47 h 85"/>
                <a:gd name="T110" fmla="*/ 73 w 83"/>
                <a:gd name="T11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 h="85">
                  <a:moveTo>
                    <a:pt x="4" y="1"/>
                  </a:moveTo>
                  <a:cubicBezTo>
                    <a:pt x="39" y="1"/>
                    <a:pt x="39" y="1"/>
                    <a:pt x="39" y="1"/>
                  </a:cubicBezTo>
                  <a:cubicBezTo>
                    <a:pt x="41" y="1"/>
                    <a:pt x="42" y="2"/>
                    <a:pt x="42" y="4"/>
                  </a:cubicBezTo>
                  <a:cubicBezTo>
                    <a:pt x="42" y="6"/>
                    <a:pt x="41" y="7"/>
                    <a:pt x="39" y="7"/>
                  </a:cubicBezTo>
                  <a:cubicBezTo>
                    <a:pt x="4" y="7"/>
                    <a:pt x="4" y="7"/>
                    <a:pt x="4" y="7"/>
                  </a:cubicBezTo>
                  <a:cubicBezTo>
                    <a:pt x="1" y="7"/>
                    <a:pt x="0" y="6"/>
                    <a:pt x="0" y="4"/>
                  </a:cubicBezTo>
                  <a:cubicBezTo>
                    <a:pt x="0" y="2"/>
                    <a:pt x="1" y="1"/>
                    <a:pt x="4" y="1"/>
                  </a:cubicBezTo>
                  <a:close/>
                  <a:moveTo>
                    <a:pt x="6" y="35"/>
                  </a:moveTo>
                  <a:cubicBezTo>
                    <a:pt x="35" y="35"/>
                    <a:pt x="35" y="35"/>
                    <a:pt x="35" y="35"/>
                  </a:cubicBezTo>
                  <a:cubicBezTo>
                    <a:pt x="40" y="35"/>
                    <a:pt x="43" y="37"/>
                    <a:pt x="42" y="41"/>
                  </a:cubicBezTo>
                  <a:cubicBezTo>
                    <a:pt x="42" y="74"/>
                    <a:pt x="42" y="74"/>
                    <a:pt x="42" y="74"/>
                  </a:cubicBezTo>
                  <a:cubicBezTo>
                    <a:pt x="42" y="81"/>
                    <a:pt x="37" y="82"/>
                    <a:pt x="28" y="80"/>
                  </a:cubicBezTo>
                  <a:cubicBezTo>
                    <a:pt x="26" y="79"/>
                    <a:pt x="26" y="78"/>
                    <a:pt x="26" y="76"/>
                  </a:cubicBezTo>
                  <a:cubicBezTo>
                    <a:pt x="27" y="74"/>
                    <a:pt x="28" y="74"/>
                    <a:pt x="30" y="74"/>
                  </a:cubicBezTo>
                  <a:cubicBezTo>
                    <a:pt x="34" y="76"/>
                    <a:pt x="36" y="76"/>
                    <a:pt x="36" y="73"/>
                  </a:cubicBezTo>
                  <a:cubicBezTo>
                    <a:pt x="36" y="42"/>
                    <a:pt x="36" y="42"/>
                    <a:pt x="36" y="42"/>
                  </a:cubicBezTo>
                  <a:cubicBezTo>
                    <a:pt x="36" y="41"/>
                    <a:pt x="36" y="40"/>
                    <a:pt x="35" y="40"/>
                  </a:cubicBezTo>
                  <a:cubicBezTo>
                    <a:pt x="8" y="40"/>
                    <a:pt x="8" y="40"/>
                    <a:pt x="8" y="40"/>
                  </a:cubicBezTo>
                  <a:cubicBezTo>
                    <a:pt x="6" y="40"/>
                    <a:pt x="5" y="41"/>
                    <a:pt x="6" y="43"/>
                  </a:cubicBezTo>
                  <a:cubicBezTo>
                    <a:pt x="6" y="79"/>
                    <a:pt x="6" y="79"/>
                    <a:pt x="6" y="79"/>
                  </a:cubicBezTo>
                  <a:cubicBezTo>
                    <a:pt x="5" y="81"/>
                    <a:pt x="4" y="82"/>
                    <a:pt x="3" y="82"/>
                  </a:cubicBezTo>
                  <a:cubicBezTo>
                    <a:pt x="1" y="82"/>
                    <a:pt x="0" y="81"/>
                    <a:pt x="0" y="79"/>
                  </a:cubicBezTo>
                  <a:cubicBezTo>
                    <a:pt x="0" y="40"/>
                    <a:pt x="0" y="40"/>
                    <a:pt x="0" y="40"/>
                  </a:cubicBezTo>
                  <a:cubicBezTo>
                    <a:pt x="0" y="37"/>
                    <a:pt x="2" y="35"/>
                    <a:pt x="6" y="35"/>
                  </a:cubicBezTo>
                  <a:close/>
                  <a:moveTo>
                    <a:pt x="9" y="11"/>
                  </a:moveTo>
                  <a:cubicBezTo>
                    <a:pt x="32" y="11"/>
                    <a:pt x="32" y="11"/>
                    <a:pt x="32" y="11"/>
                  </a:cubicBezTo>
                  <a:cubicBezTo>
                    <a:pt x="36" y="11"/>
                    <a:pt x="38" y="13"/>
                    <a:pt x="37" y="17"/>
                  </a:cubicBezTo>
                  <a:cubicBezTo>
                    <a:pt x="37" y="23"/>
                    <a:pt x="37" y="23"/>
                    <a:pt x="37" y="23"/>
                  </a:cubicBezTo>
                  <a:cubicBezTo>
                    <a:pt x="38" y="28"/>
                    <a:pt x="36" y="30"/>
                    <a:pt x="32" y="29"/>
                  </a:cubicBezTo>
                  <a:cubicBezTo>
                    <a:pt x="9" y="29"/>
                    <a:pt x="9" y="29"/>
                    <a:pt x="9" y="29"/>
                  </a:cubicBezTo>
                  <a:cubicBezTo>
                    <a:pt x="5" y="29"/>
                    <a:pt x="4" y="27"/>
                    <a:pt x="4" y="23"/>
                  </a:cubicBezTo>
                  <a:cubicBezTo>
                    <a:pt x="4" y="17"/>
                    <a:pt x="4" y="17"/>
                    <a:pt x="4" y="17"/>
                  </a:cubicBezTo>
                  <a:cubicBezTo>
                    <a:pt x="3" y="13"/>
                    <a:pt x="5" y="11"/>
                    <a:pt x="9" y="11"/>
                  </a:cubicBezTo>
                  <a:close/>
                  <a:moveTo>
                    <a:pt x="10" y="56"/>
                  </a:moveTo>
                  <a:cubicBezTo>
                    <a:pt x="22" y="56"/>
                    <a:pt x="22" y="56"/>
                    <a:pt x="22" y="56"/>
                  </a:cubicBezTo>
                  <a:cubicBezTo>
                    <a:pt x="22" y="55"/>
                    <a:pt x="22" y="54"/>
                    <a:pt x="23" y="53"/>
                  </a:cubicBezTo>
                  <a:cubicBezTo>
                    <a:pt x="24" y="50"/>
                    <a:pt x="26" y="46"/>
                    <a:pt x="27" y="43"/>
                  </a:cubicBezTo>
                  <a:cubicBezTo>
                    <a:pt x="28" y="41"/>
                    <a:pt x="29" y="41"/>
                    <a:pt x="31" y="41"/>
                  </a:cubicBezTo>
                  <a:cubicBezTo>
                    <a:pt x="33" y="42"/>
                    <a:pt x="33" y="44"/>
                    <a:pt x="33" y="46"/>
                  </a:cubicBezTo>
                  <a:cubicBezTo>
                    <a:pt x="32" y="47"/>
                    <a:pt x="32" y="47"/>
                    <a:pt x="31" y="48"/>
                  </a:cubicBezTo>
                  <a:cubicBezTo>
                    <a:pt x="30" y="52"/>
                    <a:pt x="29" y="54"/>
                    <a:pt x="28" y="56"/>
                  </a:cubicBezTo>
                  <a:cubicBezTo>
                    <a:pt x="32" y="56"/>
                    <a:pt x="32" y="56"/>
                    <a:pt x="32" y="56"/>
                  </a:cubicBezTo>
                  <a:cubicBezTo>
                    <a:pt x="33" y="56"/>
                    <a:pt x="34" y="57"/>
                    <a:pt x="34" y="59"/>
                  </a:cubicBezTo>
                  <a:cubicBezTo>
                    <a:pt x="34" y="61"/>
                    <a:pt x="33" y="61"/>
                    <a:pt x="32" y="61"/>
                  </a:cubicBezTo>
                  <a:cubicBezTo>
                    <a:pt x="24" y="61"/>
                    <a:pt x="24" y="61"/>
                    <a:pt x="24" y="61"/>
                  </a:cubicBezTo>
                  <a:cubicBezTo>
                    <a:pt x="24" y="76"/>
                    <a:pt x="24" y="76"/>
                    <a:pt x="24" y="76"/>
                  </a:cubicBezTo>
                  <a:cubicBezTo>
                    <a:pt x="23" y="77"/>
                    <a:pt x="22" y="78"/>
                    <a:pt x="20" y="78"/>
                  </a:cubicBezTo>
                  <a:cubicBezTo>
                    <a:pt x="19" y="78"/>
                    <a:pt x="18" y="77"/>
                    <a:pt x="18" y="76"/>
                  </a:cubicBezTo>
                  <a:cubicBezTo>
                    <a:pt x="18" y="61"/>
                    <a:pt x="18" y="61"/>
                    <a:pt x="18" y="61"/>
                  </a:cubicBezTo>
                  <a:cubicBezTo>
                    <a:pt x="10" y="61"/>
                    <a:pt x="10" y="61"/>
                    <a:pt x="10" y="61"/>
                  </a:cubicBezTo>
                  <a:cubicBezTo>
                    <a:pt x="8" y="61"/>
                    <a:pt x="7" y="61"/>
                    <a:pt x="7" y="59"/>
                  </a:cubicBezTo>
                  <a:cubicBezTo>
                    <a:pt x="7" y="57"/>
                    <a:pt x="8" y="56"/>
                    <a:pt x="10" y="56"/>
                  </a:cubicBezTo>
                  <a:close/>
                  <a:moveTo>
                    <a:pt x="15" y="43"/>
                  </a:moveTo>
                  <a:cubicBezTo>
                    <a:pt x="15" y="44"/>
                    <a:pt x="16" y="45"/>
                    <a:pt x="17" y="46"/>
                  </a:cubicBezTo>
                  <a:cubicBezTo>
                    <a:pt x="17" y="48"/>
                    <a:pt x="18" y="49"/>
                    <a:pt x="19" y="51"/>
                  </a:cubicBezTo>
                  <a:cubicBezTo>
                    <a:pt x="19" y="53"/>
                    <a:pt x="19" y="54"/>
                    <a:pt x="17" y="55"/>
                  </a:cubicBezTo>
                  <a:cubicBezTo>
                    <a:pt x="15" y="56"/>
                    <a:pt x="13" y="55"/>
                    <a:pt x="13" y="53"/>
                  </a:cubicBezTo>
                  <a:cubicBezTo>
                    <a:pt x="12" y="52"/>
                    <a:pt x="12" y="51"/>
                    <a:pt x="11" y="50"/>
                  </a:cubicBezTo>
                  <a:cubicBezTo>
                    <a:pt x="11" y="48"/>
                    <a:pt x="10" y="47"/>
                    <a:pt x="10" y="46"/>
                  </a:cubicBezTo>
                  <a:cubicBezTo>
                    <a:pt x="9" y="44"/>
                    <a:pt x="9" y="43"/>
                    <a:pt x="11" y="42"/>
                  </a:cubicBezTo>
                  <a:cubicBezTo>
                    <a:pt x="13" y="41"/>
                    <a:pt x="14" y="41"/>
                    <a:pt x="15" y="43"/>
                  </a:cubicBezTo>
                  <a:close/>
                  <a:moveTo>
                    <a:pt x="30" y="17"/>
                  </a:moveTo>
                  <a:cubicBezTo>
                    <a:pt x="11" y="17"/>
                    <a:pt x="11" y="17"/>
                    <a:pt x="11" y="17"/>
                  </a:cubicBezTo>
                  <a:cubicBezTo>
                    <a:pt x="10" y="17"/>
                    <a:pt x="9" y="18"/>
                    <a:pt x="10" y="19"/>
                  </a:cubicBezTo>
                  <a:cubicBezTo>
                    <a:pt x="10" y="21"/>
                    <a:pt x="10" y="21"/>
                    <a:pt x="10" y="21"/>
                  </a:cubicBezTo>
                  <a:cubicBezTo>
                    <a:pt x="10" y="23"/>
                    <a:pt x="10" y="23"/>
                    <a:pt x="12" y="23"/>
                  </a:cubicBezTo>
                  <a:cubicBezTo>
                    <a:pt x="30" y="23"/>
                    <a:pt x="30" y="23"/>
                    <a:pt x="30" y="23"/>
                  </a:cubicBezTo>
                  <a:cubicBezTo>
                    <a:pt x="31" y="23"/>
                    <a:pt x="31" y="23"/>
                    <a:pt x="31" y="21"/>
                  </a:cubicBezTo>
                  <a:cubicBezTo>
                    <a:pt x="31" y="19"/>
                    <a:pt x="31" y="19"/>
                    <a:pt x="31" y="19"/>
                  </a:cubicBezTo>
                  <a:cubicBezTo>
                    <a:pt x="31" y="18"/>
                    <a:pt x="31" y="17"/>
                    <a:pt x="30" y="17"/>
                  </a:cubicBezTo>
                  <a:close/>
                  <a:moveTo>
                    <a:pt x="66" y="3"/>
                  </a:moveTo>
                  <a:cubicBezTo>
                    <a:pt x="66" y="11"/>
                    <a:pt x="66" y="11"/>
                    <a:pt x="66" y="11"/>
                  </a:cubicBezTo>
                  <a:cubicBezTo>
                    <a:pt x="74" y="11"/>
                    <a:pt x="74" y="11"/>
                    <a:pt x="74" y="11"/>
                  </a:cubicBezTo>
                  <a:cubicBezTo>
                    <a:pt x="78" y="11"/>
                    <a:pt x="79" y="12"/>
                    <a:pt x="79" y="16"/>
                  </a:cubicBezTo>
                  <a:cubicBezTo>
                    <a:pt x="79" y="48"/>
                    <a:pt x="79" y="48"/>
                    <a:pt x="79" y="48"/>
                  </a:cubicBezTo>
                  <a:cubicBezTo>
                    <a:pt x="79" y="52"/>
                    <a:pt x="78" y="54"/>
                    <a:pt x="75" y="54"/>
                  </a:cubicBezTo>
                  <a:cubicBezTo>
                    <a:pt x="66" y="54"/>
                    <a:pt x="66" y="54"/>
                    <a:pt x="66" y="54"/>
                  </a:cubicBezTo>
                  <a:cubicBezTo>
                    <a:pt x="66" y="73"/>
                    <a:pt x="66" y="73"/>
                    <a:pt x="66" y="73"/>
                  </a:cubicBezTo>
                  <a:cubicBezTo>
                    <a:pt x="74" y="72"/>
                    <a:pt x="74" y="72"/>
                    <a:pt x="74" y="72"/>
                  </a:cubicBezTo>
                  <a:cubicBezTo>
                    <a:pt x="72" y="67"/>
                    <a:pt x="71" y="64"/>
                    <a:pt x="71" y="63"/>
                  </a:cubicBezTo>
                  <a:cubicBezTo>
                    <a:pt x="70" y="61"/>
                    <a:pt x="71" y="60"/>
                    <a:pt x="73" y="59"/>
                  </a:cubicBezTo>
                  <a:cubicBezTo>
                    <a:pt x="75" y="59"/>
                    <a:pt x="76" y="59"/>
                    <a:pt x="77" y="61"/>
                  </a:cubicBezTo>
                  <a:cubicBezTo>
                    <a:pt x="80" y="69"/>
                    <a:pt x="82" y="76"/>
                    <a:pt x="83" y="81"/>
                  </a:cubicBezTo>
                  <a:cubicBezTo>
                    <a:pt x="83" y="83"/>
                    <a:pt x="83" y="84"/>
                    <a:pt x="81" y="84"/>
                  </a:cubicBezTo>
                  <a:cubicBezTo>
                    <a:pt x="79" y="85"/>
                    <a:pt x="77" y="84"/>
                    <a:pt x="77" y="82"/>
                  </a:cubicBezTo>
                  <a:cubicBezTo>
                    <a:pt x="77" y="82"/>
                    <a:pt x="76" y="80"/>
                    <a:pt x="75" y="77"/>
                  </a:cubicBezTo>
                  <a:cubicBezTo>
                    <a:pt x="58" y="79"/>
                    <a:pt x="48" y="81"/>
                    <a:pt x="48" y="81"/>
                  </a:cubicBezTo>
                  <a:cubicBezTo>
                    <a:pt x="46" y="81"/>
                    <a:pt x="44" y="80"/>
                    <a:pt x="44" y="78"/>
                  </a:cubicBezTo>
                  <a:cubicBezTo>
                    <a:pt x="44" y="76"/>
                    <a:pt x="45" y="75"/>
                    <a:pt x="47" y="74"/>
                  </a:cubicBezTo>
                  <a:cubicBezTo>
                    <a:pt x="48" y="74"/>
                    <a:pt x="52" y="74"/>
                    <a:pt x="59" y="73"/>
                  </a:cubicBezTo>
                  <a:cubicBezTo>
                    <a:pt x="59" y="54"/>
                    <a:pt x="59" y="54"/>
                    <a:pt x="59" y="54"/>
                  </a:cubicBezTo>
                  <a:cubicBezTo>
                    <a:pt x="52" y="54"/>
                    <a:pt x="52" y="54"/>
                    <a:pt x="52" y="54"/>
                  </a:cubicBezTo>
                  <a:cubicBezTo>
                    <a:pt x="48" y="54"/>
                    <a:pt x="45" y="52"/>
                    <a:pt x="46" y="49"/>
                  </a:cubicBezTo>
                  <a:cubicBezTo>
                    <a:pt x="46" y="16"/>
                    <a:pt x="46" y="16"/>
                    <a:pt x="46" y="16"/>
                  </a:cubicBezTo>
                  <a:cubicBezTo>
                    <a:pt x="46" y="12"/>
                    <a:pt x="48" y="11"/>
                    <a:pt x="52" y="11"/>
                  </a:cubicBezTo>
                  <a:cubicBezTo>
                    <a:pt x="59" y="11"/>
                    <a:pt x="59" y="11"/>
                    <a:pt x="59" y="11"/>
                  </a:cubicBezTo>
                  <a:cubicBezTo>
                    <a:pt x="59" y="3"/>
                    <a:pt x="59" y="3"/>
                    <a:pt x="59" y="3"/>
                  </a:cubicBezTo>
                  <a:cubicBezTo>
                    <a:pt x="59" y="1"/>
                    <a:pt x="60" y="0"/>
                    <a:pt x="62" y="0"/>
                  </a:cubicBezTo>
                  <a:cubicBezTo>
                    <a:pt x="65" y="0"/>
                    <a:pt x="66" y="1"/>
                    <a:pt x="66" y="3"/>
                  </a:cubicBezTo>
                  <a:close/>
                  <a:moveTo>
                    <a:pt x="55" y="17"/>
                  </a:moveTo>
                  <a:cubicBezTo>
                    <a:pt x="53" y="17"/>
                    <a:pt x="52" y="18"/>
                    <a:pt x="52" y="20"/>
                  </a:cubicBezTo>
                  <a:cubicBezTo>
                    <a:pt x="52" y="46"/>
                    <a:pt x="52" y="46"/>
                    <a:pt x="52" y="46"/>
                  </a:cubicBezTo>
                  <a:cubicBezTo>
                    <a:pt x="52" y="47"/>
                    <a:pt x="53" y="48"/>
                    <a:pt x="54" y="47"/>
                  </a:cubicBezTo>
                  <a:cubicBezTo>
                    <a:pt x="59" y="47"/>
                    <a:pt x="59" y="47"/>
                    <a:pt x="59" y="47"/>
                  </a:cubicBezTo>
                  <a:cubicBezTo>
                    <a:pt x="59" y="17"/>
                    <a:pt x="59" y="17"/>
                    <a:pt x="59" y="17"/>
                  </a:cubicBezTo>
                  <a:lnTo>
                    <a:pt x="55" y="17"/>
                  </a:lnTo>
                  <a:close/>
                  <a:moveTo>
                    <a:pt x="71" y="17"/>
                  </a:moveTo>
                  <a:cubicBezTo>
                    <a:pt x="66" y="17"/>
                    <a:pt x="66" y="17"/>
                    <a:pt x="66" y="17"/>
                  </a:cubicBezTo>
                  <a:cubicBezTo>
                    <a:pt x="66" y="47"/>
                    <a:pt x="66" y="47"/>
                    <a:pt x="66" y="47"/>
                  </a:cubicBezTo>
                  <a:cubicBezTo>
                    <a:pt x="71" y="47"/>
                    <a:pt x="71" y="47"/>
                    <a:pt x="71" y="47"/>
                  </a:cubicBezTo>
                  <a:cubicBezTo>
                    <a:pt x="72" y="48"/>
                    <a:pt x="73" y="47"/>
                    <a:pt x="73" y="46"/>
                  </a:cubicBezTo>
                  <a:cubicBezTo>
                    <a:pt x="73" y="20"/>
                    <a:pt x="73" y="20"/>
                    <a:pt x="73" y="20"/>
                  </a:cubicBezTo>
                  <a:cubicBezTo>
                    <a:pt x="73" y="18"/>
                    <a:pt x="72" y="17"/>
                    <a:pt x="7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2" name="Freeform 96"/>
            <p:cNvSpPr>
              <a:spLocks noEditPoints="1"/>
            </p:cNvSpPr>
            <p:nvPr userDrawn="1"/>
          </p:nvSpPr>
          <p:spPr bwMode="auto">
            <a:xfrm>
              <a:off x="7253288" y="1420813"/>
              <a:ext cx="290513" cy="276225"/>
            </a:xfrm>
            <a:custGeom>
              <a:avLst/>
              <a:gdLst>
                <a:gd name="T0" fmla="*/ 34 w 88"/>
                <a:gd name="T1" fmla="*/ 0 h 83"/>
                <a:gd name="T2" fmla="*/ 38 w 88"/>
                <a:gd name="T3" fmla="*/ 2 h 83"/>
                <a:gd name="T4" fmla="*/ 36 w 88"/>
                <a:gd name="T5" fmla="*/ 6 h 83"/>
                <a:gd name="T6" fmla="*/ 25 w 88"/>
                <a:gd name="T7" fmla="*/ 8 h 83"/>
                <a:gd name="T8" fmla="*/ 25 w 88"/>
                <a:gd name="T9" fmla="*/ 23 h 83"/>
                <a:gd name="T10" fmla="*/ 37 w 88"/>
                <a:gd name="T11" fmla="*/ 23 h 83"/>
                <a:gd name="T12" fmla="*/ 37 w 88"/>
                <a:gd name="T13" fmla="*/ 30 h 83"/>
                <a:gd name="T14" fmla="*/ 25 w 88"/>
                <a:gd name="T15" fmla="*/ 30 h 83"/>
                <a:gd name="T16" fmla="*/ 25 w 88"/>
                <a:gd name="T17" fmla="*/ 32 h 83"/>
                <a:gd name="T18" fmla="*/ 39 w 88"/>
                <a:gd name="T19" fmla="*/ 49 h 83"/>
                <a:gd name="T20" fmla="*/ 38 w 88"/>
                <a:gd name="T21" fmla="*/ 54 h 83"/>
                <a:gd name="T22" fmla="*/ 34 w 88"/>
                <a:gd name="T23" fmla="*/ 53 h 83"/>
                <a:gd name="T24" fmla="*/ 25 w 88"/>
                <a:gd name="T25" fmla="*/ 41 h 83"/>
                <a:gd name="T26" fmla="*/ 25 w 88"/>
                <a:gd name="T27" fmla="*/ 79 h 83"/>
                <a:gd name="T28" fmla="*/ 22 w 88"/>
                <a:gd name="T29" fmla="*/ 82 h 83"/>
                <a:gd name="T30" fmla="*/ 19 w 88"/>
                <a:gd name="T31" fmla="*/ 79 h 83"/>
                <a:gd name="T32" fmla="*/ 19 w 88"/>
                <a:gd name="T33" fmla="*/ 42 h 83"/>
                <a:gd name="T34" fmla="*/ 7 w 88"/>
                <a:gd name="T35" fmla="*/ 59 h 83"/>
                <a:gd name="T36" fmla="*/ 1 w 88"/>
                <a:gd name="T37" fmla="*/ 59 h 83"/>
                <a:gd name="T38" fmla="*/ 2 w 88"/>
                <a:gd name="T39" fmla="*/ 54 h 83"/>
                <a:gd name="T40" fmla="*/ 18 w 88"/>
                <a:gd name="T41" fmla="*/ 30 h 83"/>
                <a:gd name="T42" fmla="*/ 5 w 88"/>
                <a:gd name="T43" fmla="*/ 30 h 83"/>
                <a:gd name="T44" fmla="*/ 5 w 88"/>
                <a:gd name="T45" fmla="*/ 23 h 83"/>
                <a:gd name="T46" fmla="*/ 19 w 88"/>
                <a:gd name="T47" fmla="*/ 23 h 83"/>
                <a:gd name="T48" fmla="*/ 19 w 88"/>
                <a:gd name="T49" fmla="*/ 9 h 83"/>
                <a:gd name="T50" fmla="*/ 7 w 88"/>
                <a:gd name="T51" fmla="*/ 10 h 83"/>
                <a:gd name="T52" fmla="*/ 6 w 88"/>
                <a:gd name="T53" fmla="*/ 3 h 83"/>
                <a:gd name="T54" fmla="*/ 34 w 88"/>
                <a:gd name="T55" fmla="*/ 0 h 83"/>
                <a:gd name="T56" fmla="*/ 76 w 88"/>
                <a:gd name="T57" fmla="*/ 4 h 83"/>
                <a:gd name="T58" fmla="*/ 76 w 88"/>
                <a:gd name="T59" fmla="*/ 52 h 83"/>
                <a:gd name="T60" fmla="*/ 81 w 88"/>
                <a:gd name="T61" fmla="*/ 51 h 83"/>
                <a:gd name="T62" fmla="*/ 84 w 88"/>
                <a:gd name="T63" fmla="*/ 50 h 83"/>
                <a:gd name="T64" fmla="*/ 85 w 88"/>
                <a:gd name="T65" fmla="*/ 58 h 83"/>
                <a:gd name="T66" fmla="*/ 76 w 88"/>
                <a:gd name="T67" fmla="*/ 59 h 83"/>
                <a:gd name="T68" fmla="*/ 76 w 88"/>
                <a:gd name="T69" fmla="*/ 80 h 83"/>
                <a:gd name="T70" fmla="*/ 72 w 88"/>
                <a:gd name="T71" fmla="*/ 83 h 83"/>
                <a:gd name="T72" fmla="*/ 69 w 88"/>
                <a:gd name="T73" fmla="*/ 80 h 83"/>
                <a:gd name="T74" fmla="*/ 69 w 88"/>
                <a:gd name="T75" fmla="*/ 60 h 83"/>
                <a:gd name="T76" fmla="*/ 37 w 88"/>
                <a:gd name="T77" fmla="*/ 65 h 83"/>
                <a:gd name="T78" fmla="*/ 33 w 88"/>
                <a:gd name="T79" fmla="*/ 62 h 83"/>
                <a:gd name="T80" fmla="*/ 36 w 88"/>
                <a:gd name="T81" fmla="*/ 58 h 83"/>
                <a:gd name="T82" fmla="*/ 42 w 88"/>
                <a:gd name="T83" fmla="*/ 57 h 83"/>
                <a:gd name="T84" fmla="*/ 69 w 88"/>
                <a:gd name="T85" fmla="*/ 53 h 83"/>
                <a:gd name="T86" fmla="*/ 69 w 88"/>
                <a:gd name="T87" fmla="*/ 5 h 83"/>
                <a:gd name="T88" fmla="*/ 72 w 88"/>
                <a:gd name="T89" fmla="*/ 2 h 83"/>
                <a:gd name="T90" fmla="*/ 76 w 88"/>
                <a:gd name="T91" fmla="*/ 4 h 83"/>
                <a:gd name="T92" fmla="*/ 47 w 88"/>
                <a:gd name="T93" fmla="*/ 26 h 83"/>
                <a:gd name="T94" fmla="*/ 60 w 88"/>
                <a:gd name="T95" fmla="*/ 40 h 83"/>
                <a:gd name="T96" fmla="*/ 59 w 88"/>
                <a:gd name="T97" fmla="*/ 45 h 83"/>
                <a:gd name="T98" fmla="*/ 55 w 88"/>
                <a:gd name="T99" fmla="*/ 45 h 83"/>
                <a:gd name="T100" fmla="*/ 42 w 88"/>
                <a:gd name="T101" fmla="*/ 31 h 83"/>
                <a:gd name="T102" fmla="*/ 42 w 88"/>
                <a:gd name="T103" fmla="*/ 26 h 83"/>
                <a:gd name="T104" fmla="*/ 47 w 88"/>
                <a:gd name="T105" fmla="*/ 26 h 83"/>
                <a:gd name="T106" fmla="*/ 51 w 88"/>
                <a:gd name="T107" fmla="*/ 5 h 83"/>
                <a:gd name="T108" fmla="*/ 65 w 88"/>
                <a:gd name="T109" fmla="*/ 21 h 83"/>
                <a:gd name="T110" fmla="*/ 64 w 88"/>
                <a:gd name="T111" fmla="*/ 26 h 83"/>
                <a:gd name="T112" fmla="*/ 60 w 88"/>
                <a:gd name="T113" fmla="*/ 25 h 83"/>
                <a:gd name="T114" fmla="*/ 46 w 88"/>
                <a:gd name="T115" fmla="*/ 10 h 83"/>
                <a:gd name="T116" fmla="*/ 46 w 88"/>
                <a:gd name="T117" fmla="*/ 5 h 83"/>
                <a:gd name="T118" fmla="*/ 51 w 88"/>
                <a:gd name="T11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3">
                  <a:moveTo>
                    <a:pt x="34" y="0"/>
                  </a:moveTo>
                  <a:cubicBezTo>
                    <a:pt x="36" y="0"/>
                    <a:pt x="38" y="0"/>
                    <a:pt x="38" y="2"/>
                  </a:cubicBezTo>
                  <a:cubicBezTo>
                    <a:pt x="39" y="4"/>
                    <a:pt x="38" y="6"/>
                    <a:pt x="36" y="6"/>
                  </a:cubicBezTo>
                  <a:cubicBezTo>
                    <a:pt x="33" y="7"/>
                    <a:pt x="29" y="8"/>
                    <a:pt x="25" y="8"/>
                  </a:cubicBezTo>
                  <a:cubicBezTo>
                    <a:pt x="25" y="23"/>
                    <a:pt x="25" y="23"/>
                    <a:pt x="25" y="23"/>
                  </a:cubicBezTo>
                  <a:cubicBezTo>
                    <a:pt x="37" y="23"/>
                    <a:pt x="37" y="23"/>
                    <a:pt x="37" y="23"/>
                  </a:cubicBezTo>
                  <a:cubicBezTo>
                    <a:pt x="41" y="26"/>
                    <a:pt x="41" y="28"/>
                    <a:pt x="37" y="30"/>
                  </a:cubicBezTo>
                  <a:cubicBezTo>
                    <a:pt x="25" y="30"/>
                    <a:pt x="25" y="30"/>
                    <a:pt x="25" y="30"/>
                  </a:cubicBezTo>
                  <a:cubicBezTo>
                    <a:pt x="25" y="32"/>
                    <a:pt x="25" y="32"/>
                    <a:pt x="25" y="32"/>
                  </a:cubicBezTo>
                  <a:cubicBezTo>
                    <a:pt x="31" y="38"/>
                    <a:pt x="36" y="43"/>
                    <a:pt x="39" y="49"/>
                  </a:cubicBezTo>
                  <a:cubicBezTo>
                    <a:pt x="40" y="51"/>
                    <a:pt x="40" y="53"/>
                    <a:pt x="38" y="54"/>
                  </a:cubicBezTo>
                  <a:cubicBezTo>
                    <a:pt x="36" y="56"/>
                    <a:pt x="35" y="55"/>
                    <a:pt x="34" y="53"/>
                  </a:cubicBezTo>
                  <a:cubicBezTo>
                    <a:pt x="32" y="50"/>
                    <a:pt x="29" y="46"/>
                    <a:pt x="25" y="41"/>
                  </a:cubicBezTo>
                  <a:cubicBezTo>
                    <a:pt x="25" y="79"/>
                    <a:pt x="25" y="79"/>
                    <a:pt x="25" y="79"/>
                  </a:cubicBezTo>
                  <a:cubicBezTo>
                    <a:pt x="25" y="80"/>
                    <a:pt x="24" y="81"/>
                    <a:pt x="22" y="82"/>
                  </a:cubicBezTo>
                  <a:cubicBezTo>
                    <a:pt x="20" y="81"/>
                    <a:pt x="19" y="80"/>
                    <a:pt x="19" y="79"/>
                  </a:cubicBezTo>
                  <a:cubicBezTo>
                    <a:pt x="19" y="42"/>
                    <a:pt x="19" y="42"/>
                    <a:pt x="19" y="42"/>
                  </a:cubicBezTo>
                  <a:cubicBezTo>
                    <a:pt x="15" y="49"/>
                    <a:pt x="11" y="54"/>
                    <a:pt x="7" y="59"/>
                  </a:cubicBezTo>
                  <a:cubicBezTo>
                    <a:pt x="5" y="61"/>
                    <a:pt x="3" y="61"/>
                    <a:pt x="1" y="59"/>
                  </a:cubicBezTo>
                  <a:cubicBezTo>
                    <a:pt x="0" y="58"/>
                    <a:pt x="0" y="56"/>
                    <a:pt x="2" y="54"/>
                  </a:cubicBezTo>
                  <a:cubicBezTo>
                    <a:pt x="9" y="48"/>
                    <a:pt x="14" y="40"/>
                    <a:pt x="18" y="30"/>
                  </a:cubicBezTo>
                  <a:cubicBezTo>
                    <a:pt x="5" y="30"/>
                    <a:pt x="5" y="30"/>
                    <a:pt x="5" y="30"/>
                  </a:cubicBezTo>
                  <a:cubicBezTo>
                    <a:pt x="1" y="28"/>
                    <a:pt x="1" y="25"/>
                    <a:pt x="5" y="23"/>
                  </a:cubicBezTo>
                  <a:cubicBezTo>
                    <a:pt x="19" y="23"/>
                    <a:pt x="19" y="23"/>
                    <a:pt x="19" y="23"/>
                  </a:cubicBezTo>
                  <a:cubicBezTo>
                    <a:pt x="19" y="9"/>
                    <a:pt x="19" y="9"/>
                    <a:pt x="19" y="9"/>
                  </a:cubicBezTo>
                  <a:cubicBezTo>
                    <a:pt x="15" y="10"/>
                    <a:pt x="11" y="10"/>
                    <a:pt x="7" y="10"/>
                  </a:cubicBezTo>
                  <a:cubicBezTo>
                    <a:pt x="3" y="9"/>
                    <a:pt x="3" y="6"/>
                    <a:pt x="6" y="3"/>
                  </a:cubicBezTo>
                  <a:cubicBezTo>
                    <a:pt x="15" y="3"/>
                    <a:pt x="25" y="2"/>
                    <a:pt x="34" y="0"/>
                  </a:cubicBezTo>
                  <a:close/>
                  <a:moveTo>
                    <a:pt x="76" y="4"/>
                  </a:moveTo>
                  <a:cubicBezTo>
                    <a:pt x="76" y="52"/>
                    <a:pt x="76" y="52"/>
                    <a:pt x="76" y="52"/>
                  </a:cubicBezTo>
                  <a:cubicBezTo>
                    <a:pt x="77" y="51"/>
                    <a:pt x="79" y="51"/>
                    <a:pt x="81" y="51"/>
                  </a:cubicBezTo>
                  <a:cubicBezTo>
                    <a:pt x="83" y="51"/>
                    <a:pt x="84" y="50"/>
                    <a:pt x="84" y="50"/>
                  </a:cubicBezTo>
                  <a:cubicBezTo>
                    <a:pt x="88" y="53"/>
                    <a:pt x="88" y="55"/>
                    <a:pt x="85" y="58"/>
                  </a:cubicBezTo>
                  <a:cubicBezTo>
                    <a:pt x="80" y="58"/>
                    <a:pt x="77" y="59"/>
                    <a:pt x="76" y="59"/>
                  </a:cubicBezTo>
                  <a:cubicBezTo>
                    <a:pt x="76" y="80"/>
                    <a:pt x="76" y="80"/>
                    <a:pt x="76" y="80"/>
                  </a:cubicBezTo>
                  <a:cubicBezTo>
                    <a:pt x="75" y="82"/>
                    <a:pt x="74" y="83"/>
                    <a:pt x="72" y="83"/>
                  </a:cubicBezTo>
                  <a:cubicBezTo>
                    <a:pt x="70" y="83"/>
                    <a:pt x="69" y="82"/>
                    <a:pt x="69" y="80"/>
                  </a:cubicBezTo>
                  <a:cubicBezTo>
                    <a:pt x="69" y="60"/>
                    <a:pt x="69" y="60"/>
                    <a:pt x="69" y="60"/>
                  </a:cubicBezTo>
                  <a:cubicBezTo>
                    <a:pt x="54" y="63"/>
                    <a:pt x="43" y="64"/>
                    <a:pt x="37" y="65"/>
                  </a:cubicBezTo>
                  <a:cubicBezTo>
                    <a:pt x="35" y="65"/>
                    <a:pt x="34" y="64"/>
                    <a:pt x="33" y="62"/>
                  </a:cubicBezTo>
                  <a:cubicBezTo>
                    <a:pt x="33" y="60"/>
                    <a:pt x="34" y="58"/>
                    <a:pt x="36" y="58"/>
                  </a:cubicBezTo>
                  <a:cubicBezTo>
                    <a:pt x="37" y="58"/>
                    <a:pt x="39" y="57"/>
                    <a:pt x="42" y="57"/>
                  </a:cubicBezTo>
                  <a:cubicBezTo>
                    <a:pt x="53" y="55"/>
                    <a:pt x="62" y="54"/>
                    <a:pt x="69" y="53"/>
                  </a:cubicBezTo>
                  <a:cubicBezTo>
                    <a:pt x="69" y="5"/>
                    <a:pt x="69" y="5"/>
                    <a:pt x="69" y="5"/>
                  </a:cubicBezTo>
                  <a:cubicBezTo>
                    <a:pt x="69" y="3"/>
                    <a:pt x="70" y="2"/>
                    <a:pt x="72" y="2"/>
                  </a:cubicBezTo>
                  <a:cubicBezTo>
                    <a:pt x="74" y="2"/>
                    <a:pt x="75" y="3"/>
                    <a:pt x="76" y="4"/>
                  </a:cubicBezTo>
                  <a:close/>
                  <a:moveTo>
                    <a:pt x="47" y="26"/>
                  </a:moveTo>
                  <a:cubicBezTo>
                    <a:pt x="52" y="30"/>
                    <a:pt x="56" y="34"/>
                    <a:pt x="60" y="40"/>
                  </a:cubicBezTo>
                  <a:cubicBezTo>
                    <a:pt x="61" y="42"/>
                    <a:pt x="61" y="44"/>
                    <a:pt x="59" y="45"/>
                  </a:cubicBezTo>
                  <a:cubicBezTo>
                    <a:pt x="57" y="47"/>
                    <a:pt x="56" y="46"/>
                    <a:pt x="55" y="45"/>
                  </a:cubicBezTo>
                  <a:cubicBezTo>
                    <a:pt x="51" y="39"/>
                    <a:pt x="47" y="35"/>
                    <a:pt x="42" y="31"/>
                  </a:cubicBezTo>
                  <a:cubicBezTo>
                    <a:pt x="41" y="30"/>
                    <a:pt x="40" y="28"/>
                    <a:pt x="42" y="26"/>
                  </a:cubicBezTo>
                  <a:cubicBezTo>
                    <a:pt x="43" y="25"/>
                    <a:pt x="45" y="25"/>
                    <a:pt x="47" y="26"/>
                  </a:cubicBezTo>
                  <a:close/>
                  <a:moveTo>
                    <a:pt x="51" y="5"/>
                  </a:moveTo>
                  <a:cubicBezTo>
                    <a:pt x="56" y="10"/>
                    <a:pt x="61" y="15"/>
                    <a:pt x="65" y="21"/>
                  </a:cubicBezTo>
                  <a:cubicBezTo>
                    <a:pt x="66" y="23"/>
                    <a:pt x="66" y="25"/>
                    <a:pt x="64" y="26"/>
                  </a:cubicBezTo>
                  <a:cubicBezTo>
                    <a:pt x="63" y="27"/>
                    <a:pt x="61" y="27"/>
                    <a:pt x="60" y="25"/>
                  </a:cubicBezTo>
                  <a:cubicBezTo>
                    <a:pt x="56" y="20"/>
                    <a:pt x="51" y="15"/>
                    <a:pt x="46" y="10"/>
                  </a:cubicBezTo>
                  <a:cubicBezTo>
                    <a:pt x="45" y="9"/>
                    <a:pt x="44" y="7"/>
                    <a:pt x="46" y="5"/>
                  </a:cubicBezTo>
                  <a:cubicBezTo>
                    <a:pt x="47" y="4"/>
                    <a:pt x="49" y="4"/>
                    <a:pt x="5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3" name="Freeform 97"/>
            <p:cNvSpPr>
              <a:spLocks noEditPoints="1"/>
            </p:cNvSpPr>
            <p:nvPr userDrawn="1"/>
          </p:nvSpPr>
          <p:spPr bwMode="auto">
            <a:xfrm>
              <a:off x="7593013" y="1420813"/>
              <a:ext cx="290513" cy="273050"/>
            </a:xfrm>
            <a:custGeom>
              <a:avLst/>
              <a:gdLst>
                <a:gd name="T0" fmla="*/ 20 w 88"/>
                <a:gd name="T1" fmla="*/ 17 h 82"/>
                <a:gd name="T2" fmla="*/ 30 w 88"/>
                <a:gd name="T3" fmla="*/ 20 h 82"/>
                <a:gd name="T4" fmla="*/ 20 w 88"/>
                <a:gd name="T5" fmla="*/ 23 h 82"/>
                <a:gd name="T6" fmla="*/ 26 w 88"/>
                <a:gd name="T7" fmla="*/ 38 h 82"/>
                <a:gd name="T8" fmla="*/ 30 w 88"/>
                <a:gd name="T9" fmla="*/ 43 h 82"/>
                <a:gd name="T10" fmla="*/ 20 w 88"/>
                <a:gd name="T11" fmla="*/ 75 h 82"/>
                <a:gd name="T12" fmla="*/ 3 w 88"/>
                <a:gd name="T13" fmla="*/ 76 h 82"/>
                <a:gd name="T14" fmla="*/ 13 w 88"/>
                <a:gd name="T15" fmla="*/ 72 h 82"/>
                <a:gd name="T16" fmla="*/ 9 w 88"/>
                <a:gd name="T17" fmla="*/ 52 h 82"/>
                <a:gd name="T18" fmla="*/ 0 w 88"/>
                <a:gd name="T19" fmla="*/ 52 h 82"/>
                <a:gd name="T20" fmla="*/ 5 w 88"/>
                <a:gd name="T21" fmla="*/ 47 h 82"/>
                <a:gd name="T22" fmla="*/ 13 w 88"/>
                <a:gd name="T23" fmla="*/ 23 h 82"/>
                <a:gd name="T24" fmla="*/ 2 w 88"/>
                <a:gd name="T25" fmla="*/ 20 h 82"/>
                <a:gd name="T26" fmla="*/ 13 w 88"/>
                <a:gd name="T27" fmla="*/ 17 h 82"/>
                <a:gd name="T28" fmla="*/ 17 w 88"/>
                <a:gd name="T29" fmla="*/ 1 h 82"/>
                <a:gd name="T30" fmla="*/ 58 w 88"/>
                <a:gd name="T31" fmla="*/ 3 h 82"/>
                <a:gd name="T32" fmla="*/ 81 w 88"/>
                <a:gd name="T33" fmla="*/ 8 h 82"/>
                <a:gd name="T34" fmla="*/ 81 w 88"/>
                <a:gd name="T35" fmla="*/ 15 h 82"/>
                <a:gd name="T36" fmla="*/ 58 w 88"/>
                <a:gd name="T37" fmla="*/ 28 h 82"/>
                <a:gd name="T38" fmla="*/ 80 w 88"/>
                <a:gd name="T39" fmla="*/ 38 h 82"/>
                <a:gd name="T40" fmla="*/ 85 w 88"/>
                <a:gd name="T41" fmla="*/ 75 h 82"/>
                <a:gd name="T42" fmla="*/ 82 w 88"/>
                <a:gd name="T43" fmla="*/ 82 h 82"/>
                <a:gd name="T44" fmla="*/ 29 w 88"/>
                <a:gd name="T45" fmla="*/ 81 h 82"/>
                <a:gd name="T46" fmla="*/ 26 w 88"/>
                <a:gd name="T47" fmla="*/ 74 h 82"/>
                <a:gd name="T48" fmla="*/ 34 w 88"/>
                <a:gd name="T49" fmla="*/ 40 h 82"/>
                <a:gd name="T50" fmla="*/ 33 w 88"/>
                <a:gd name="T51" fmla="*/ 35 h 82"/>
                <a:gd name="T52" fmla="*/ 34 w 88"/>
                <a:gd name="T53" fmla="*/ 28 h 82"/>
                <a:gd name="T54" fmla="*/ 51 w 88"/>
                <a:gd name="T55" fmla="*/ 15 h 82"/>
                <a:gd name="T56" fmla="*/ 28 w 88"/>
                <a:gd name="T57" fmla="*/ 12 h 82"/>
                <a:gd name="T58" fmla="*/ 51 w 88"/>
                <a:gd name="T59" fmla="*/ 8 h 82"/>
                <a:gd name="T60" fmla="*/ 55 w 88"/>
                <a:gd name="T61" fmla="*/ 0 h 82"/>
                <a:gd name="T62" fmla="*/ 70 w 88"/>
                <a:gd name="T63" fmla="*/ 35 h 82"/>
                <a:gd name="T64" fmla="*/ 40 w 88"/>
                <a:gd name="T65" fmla="*/ 36 h 82"/>
                <a:gd name="T66" fmla="*/ 72 w 88"/>
                <a:gd name="T67"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2">
                  <a:moveTo>
                    <a:pt x="20" y="4"/>
                  </a:moveTo>
                  <a:cubicBezTo>
                    <a:pt x="20" y="17"/>
                    <a:pt x="20" y="17"/>
                    <a:pt x="20" y="17"/>
                  </a:cubicBezTo>
                  <a:cubicBezTo>
                    <a:pt x="27" y="17"/>
                    <a:pt x="27" y="17"/>
                    <a:pt x="27" y="17"/>
                  </a:cubicBezTo>
                  <a:cubicBezTo>
                    <a:pt x="29" y="17"/>
                    <a:pt x="30" y="18"/>
                    <a:pt x="30" y="20"/>
                  </a:cubicBezTo>
                  <a:cubicBezTo>
                    <a:pt x="30" y="22"/>
                    <a:pt x="29" y="23"/>
                    <a:pt x="27" y="23"/>
                  </a:cubicBezTo>
                  <a:cubicBezTo>
                    <a:pt x="20" y="23"/>
                    <a:pt x="20" y="23"/>
                    <a:pt x="20" y="23"/>
                  </a:cubicBezTo>
                  <a:cubicBezTo>
                    <a:pt x="20" y="41"/>
                    <a:pt x="20" y="41"/>
                    <a:pt x="20" y="41"/>
                  </a:cubicBezTo>
                  <a:cubicBezTo>
                    <a:pt x="22" y="40"/>
                    <a:pt x="24" y="39"/>
                    <a:pt x="26" y="38"/>
                  </a:cubicBezTo>
                  <a:cubicBezTo>
                    <a:pt x="28" y="37"/>
                    <a:pt x="29" y="38"/>
                    <a:pt x="30" y="39"/>
                  </a:cubicBezTo>
                  <a:cubicBezTo>
                    <a:pt x="31" y="41"/>
                    <a:pt x="31" y="42"/>
                    <a:pt x="30" y="43"/>
                  </a:cubicBezTo>
                  <a:cubicBezTo>
                    <a:pt x="28" y="44"/>
                    <a:pt x="25" y="46"/>
                    <a:pt x="20" y="48"/>
                  </a:cubicBezTo>
                  <a:cubicBezTo>
                    <a:pt x="20" y="75"/>
                    <a:pt x="20" y="75"/>
                    <a:pt x="20" y="75"/>
                  </a:cubicBezTo>
                  <a:cubicBezTo>
                    <a:pt x="19" y="80"/>
                    <a:pt x="15" y="82"/>
                    <a:pt x="6" y="80"/>
                  </a:cubicBezTo>
                  <a:cubicBezTo>
                    <a:pt x="4" y="80"/>
                    <a:pt x="3" y="78"/>
                    <a:pt x="3" y="76"/>
                  </a:cubicBezTo>
                  <a:cubicBezTo>
                    <a:pt x="4" y="74"/>
                    <a:pt x="5" y="73"/>
                    <a:pt x="7" y="74"/>
                  </a:cubicBezTo>
                  <a:cubicBezTo>
                    <a:pt x="12" y="75"/>
                    <a:pt x="14" y="75"/>
                    <a:pt x="13" y="72"/>
                  </a:cubicBezTo>
                  <a:cubicBezTo>
                    <a:pt x="13" y="51"/>
                    <a:pt x="13" y="51"/>
                    <a:pt x="13" y="51"/>
                  </a:cubicBezTo>
                  <a:cubicBezTo>
                    <a:pt x="13" y="51"/>
                    <a:pt x="11" y="52"/>
                    <a:pt x="9" y="52"/>
                  </a:cubicBezTo>
                  <a:cubicBezTo>
                    <a:pt x="7" y="53"/>
                    <a:pt x="5" y="54"/>
                    <a:pt x="5" y="54"/>
                  </a:cubicBezTo>
                  <a:cubicBezTo>
                    <a:pt x="2" y="55"/>
                    <a:pt x="1" y="54"/>
                    <a:pt x="0" y="52"/>
                  </a:cubicBezTo>
                  <a:cubicBezTo>
                    <a:pt x="0" y="50"/>
                    <a:pt x="0" y="49"/>
                    <a:pt x="2" y="48"/>
                  </a:cubicBezTo>
                  <a:cubicBezTo>
                    <a:pt x="3" y="48"/>
                    <a:pt x="4" y="48"/>
                    <a:pt x="5" y="47"/>
                  </a:cubicBezTo>
                  <a:cubicBezTo>
                    <a:pt x="8" y="46"/>
                    <a:pt x="11" y="45"/>
                    <a:pt x="13" y="44"/>
                  </a:cubicBezTo>
                  <a:cubicBezTo>
                    <a:pt x="13" y="23"/>
                    <a:pt x="13" y="23"/>
                    <a:pt x="13" y="23"/>
                  </a:cubicBezTo>
                  <a:cubicBezTo>
                    <a:pt x="5" y="23"/>
                    <a:pt x="5" y="23"/>
                    <a:pt x="5" y="23"/>
                  </a:cubicBezTo>
                  <a:cubicBezTo>
                    <a:pt x="3" y="23"/>
                    <a:pt x="2" y="22"/>
                    <a:pt x="2" y="20"/>
                  </a:cubicBezTo>
                  <a:cubicBezTo>
                    <a:pt x="2" y="18"/>
                    <a:pt x="3" y="17"/>
                    <a:pt x="5" y="17"/>
                  </a:cubicBezTo>
                  <a:cubicBezTo>
                    <a:pt x="13" y="17"/>
                    <a:pt x="13" y="17"/>
                    <a:pt x="13" y="17"/>
                  </a:cubicBezTo>
                  <a:cubicBezTo>
                    <a:pt x="13" y="4"/>
                    <a:pt x="13" y="4"/>
                    <a:pt x="13" y="4"/>
                  </a:cubicBezTo>
                  <a:cubicBezTo>
                    <a:pt x="13" y="2"/>
                    <a:pt x="14" y="1"/>
                    <a:pt x="17" y="1"/>
                  </a:cubicBezTo>
                  <a:cubicBezTo>
                    <a:pt x="19" y="1"/>
                    <a:pt x="20" y="2"/>
                    <a:pt x="20" y="4"/>
                  </a:cubicBezTo>
                  <a:close/>
                  <a:moveTo>
                    <a:pt x="58" y="3"/>
                  </a:moveTo>
                  <a:cubicBezTo>
                    <a:pt x="58" y="8"/>
                    <a:pt x="58" y="8"/>
                    <a:pt x="58" y="8"/>
                  </a:cubicBezTo>
                  <a:cubicBezTo>
                    <a:pt x="81" y="8"/>
                    <a:pt x="81" y="8"/>
                    <a:pt x="81" y="8"/>
                  </a:cubicBezTo>
                  <a:cubicBezTo>
                    <a:pt x="83" y="9"/>
                    <a:pt x="84" y="10"/>
                    <a:pt x="85" y="12"/>
                  </a:cubicBezTo>
                  <a:cubicBezTo>
                    <a:pt x="84" y="14"/>
                    <a:pt x="83" y="15"/>
                    <a:pt x="81" y="15"/>
                  </a:cubicBezTo>
                  <a:cubicBezTo>
                    <a:pt x="58" y="15"/>
                    <a:pt x="58" y="15"/>
                    <a:pt x="58" y="15"/>
                  </a:cubicBezTo>
                  <a:cubicBezTo>
                    <a:pt x="58" y="28"/>
                    <a:pt x="58" y="28"/>
                    <a:pt x="58" y="28"/>
                  </a:cubicBezTo>
                  <a:cubicBezTo>
                    <a:pt x="75" y="28"/>
                    <a:pt x="75" y="28"/>
                    <a:pt x="75" y="28"/>
                  </a:cubicBezTo>
                  <a:cubicBezTo>
                    <a:pt x="80" y="29"/>
                    <a:pt x="82" y="32"/>
                    <a:pt x="80" y="38"/>
                  </a:cubicBezTo>
                  <a:cubicBezTo>
                    <a:pt x="76" y="48"/>
                    <a:pt x="70" y="56"/>
                    <a:pt x="62" y="63"/>
                  </a:cubicBezTo>
                  <a:cubicBezTo>
                    <a:pt x="69" y="68"/>
                    <a:pt x="77" y="72"/>
                    <a:pt x="85" y="75"/>
                  </a:cubicBezTo>
                  <a:cubicBezTo>
                    <a:pt x="87" y="76"/>
                    <a:pt x="88" y="77"/>
                    <a:pt x="87" y="80"/>
                  </a:cubicBezTo>
                  <a:cubicBezTo>
                    <a:pt x="86" y="82"/>
                    <a:pt x="84" y="82"/>
                    <a:pt x="82" y="82"/>
                  </a:cubicBezTo>
                  <a:cubicBezTo>
                    <a:pt x="74" y="78"/>
                    <a:pt x="65" y="74"/>
                    <a:pt x="56" y="68"/>
                  </a:cubicBezTo>
                  <a:cubicBezTo>
                    <a:pt x="48" y="73"/>
                    <a:pt x="39" y="77"/>
                    <a:pt x="29" y="81"/>
                  </a:cubicBezTo>
                  <a:cubicBezTo>
                    <a:pt x="26" y="81"/>
                    <a:pt x="25" y="81"/>
                    <a:pt x="24" y="78"/>
                  </a:cubicBezTo>
                  <a:cubicBezTo>
                    <a:pt x="23" y="76"/>
                    <a:pt x="24" y="75"/>
                    <a:pt x="26" y="74"/>
                  </a:cubicBezTo>
                  <a:cubicBezTo>
                    <a:pt x="36" y="71"/>
                    <a:pt x="44" y="68"/>
                    <a:pt x="50" y="63"/>
                  </a:cubicBezTo>
                  <a:cubicBezTo>
                    <a:pt x="45" y="59"/>
                    <a:pt x="40" y="51"/>
                    <a:pt x="34" y="40"/>
                  </a:cubicBezTo>
                  <a:cubicBezTo>
                    <a:pt x="33" y="38"/>
                    <a:pt x="33" y="37"/>
                    <a:pt x="35" y="35"/>
                  </a:cubicBezTo>
                  <a:cubicBezTo>
                    <a:pt x="33" y="35"/>
                    <a:pt x="33" y="35"/>
                    <a:pt x="33" y="35"/>
                  </a:cubicBezTo>
                  <a:cubicBezTo>
                    <a:pt x="32" y="35"/>
                    <a:pt x="31" y="34"/>
                    <a:pt x="30" y="32"/>
                  </a:cubicBezTo>
                  <a:cubicBezTo>
                    <a:pt x="31" y="29"/>
                    <a:pt x="32" y="28"/>
                    <a:pt x="34" y="28"/>
                  </a:cubicBezTo>
                  <a:cubicBezTo>
                    <a:pt x="51" y="28"/>
                    <a:pt x="51" y="28"/>
                    <a:pt x="51" y="28"/>
                  </a:cubicBezTo>
                  <a:cubicBezTo>
                    <a:pt x="51" y="15"/>
                    <a:pt x="51" y="15"/>
                    <a:pt x="51" y="15"/>
                  </a:cubicBezTo>
                  <a:cubicBezTo>
                    <a:pt x="31" y="15"/>
                    <a:pt x="31" y="15"/>
                    <a:pt x="31" y="15"/>
                  </a:cubicBezTo>
                  <a:cubicBezTo>
                    <a:pt x="29" y="15"/>
                    <a:pt x="28" y="14"/>
                    <a:pt x="28" y="12"/>
                  </a:cubicBezTo>
                  <a:cubicBezTo>
                    <a:pt x="28" y="10"/>
                    <a:pt x="29" y="9"/>
                    <a:pt x="31" y="8"/>
                  </a:cubicBezTo>
                  <a:cubicBezTo>
                    <a:pt x="51" y="8"/>
                    <a:pt x="51" y="8"/>
                    <a:pt x="51" y="8"/>
                  </a:cubicBezTo>
                  <a:cubicBezTo>
                    <a:pt x="51" y="3"/>
                    <a:pt x="51" y="3"/>
                    <a:pt x="51" y="3"/>
                  </a:cubicBezTo>
                  <a:cubicBezTo>
                    <a:pt x="51" y="1"/>
                    <a:pt x="52" y="0"/>
                    <a:pt x="55" y="0"/>
                  </a:cubicBezTo>
                  <a:cubicBezTo>
                    <a:pt x="57" y="0"/>
                    <a:pt x="58" y="1"/>
                    <a:pt x="58" y="3"/>
                  </a:cubicBezTo>
                  <a:close/>
                  <a:moveTo>
                    <a:pt x="70" y="35"/>
                  </a:moveTo>
                  <a:cubicBezTo>
                    <a:pt x="39" y="35"/>
                    <a:pt x="39" y="35"/>
                    <a:pt x="39" y="35"/>
                  </a:cubicBezTo>
                  <a:cubicBezTo>
                    <a:pt x="39" y="36"/>
                    <a:pt x="39" y="36"/>
                    <a:pt x="40" y="36"/>
                  </a:cubicBezTo>
                  <a:cubicBezTo>
                    <a:pt x="47" y="47"/>
                    <a:pt x="52" y="55"/>
                    <a:pt x="56" y="58"/>
                  </a:cubicBezTo>
                  <a:cubicBezTo>
                    <a:pt x="63" y="52"/>
                    <a:pt x="68" y="46"/>
                    <a:pt x="72" y="38"/>
                  </a:cubicBezTo>
                  <a:cubicBezTo>
                    <a:pt x="72" y="37"/>
                    <a:pt x="72" y="36"/>
                    <a:pt x="7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sp>
        <p:nvSpPr>
          <p:cNvPr id="26" name="Subtitle 2"/>
          <p:cNvSpPr>
            <a:spLocks noGrp="1"/>
          </p:cNvSpPr>
          <p:nvPr>
            <p:ph type="subTitle" idx="1" hasCustomPrompt="1"/>
          </p:nvPr>
        </p:nvSpPr>
        <p:spPr bwMode="white">
          <a:xfrm>
            <a:off x="2292049" y="5214618"/>
            <a:ext cx="7607902" cy="436195"/>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0" baseline="0">
                <a:solidFill>
                  <a:schemeClr val="accent1">
                    <a:lumMod val="75000"/>
                  </a:schemeClr>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2292049" y="2257799"/>
            <a:ext cx="7607902" cy="1431161"/>
          </a:xfrm>
          <a:prstGeom prst="rect">
            <a:avLst/>
          </a:prstGeom>
        </p:spPr>
        <p:txBody>
          <a:bodyPr wrap="square" anchor="ctr">
            <a:noAutofit/>
          </a:bodyPr>
          <a:lstStyle>
            <a:lvl1pPr algn="ctr">
              <a:lnSpc>
                <a:spcPct val="100000"/>
              </a:lnSpc>
              <a:defRPr sz="5000" b="1" baseline="0">
                <a:solidFill>
                  <a:schemeClr val="accent1">
                    <a:lumMod val="75000"/>
                  </a:schemeClr>
                </a:solidFill>
                <a:latin typeface="+mj-lt"/>
                <a:sym typeface="Trebuchet MS" panose="020B0603020202020204" pitchFamily="34" charset="0"/>
              </a:defRPr>
            </a:lvl1pPr>
          </a:lstStyle>
          <a:p>
            <a:r>
              <a:rPr lang="en-US" altLang="zh-CN" dirty="0"/>
              <a:t>Title in Title Case</a:t>
            </a:r>
            <a:endParaRPr lang="en-US" dirty="0"/>
          </a:p>
        </p:txBody>
      </p:sp>
      <p:sp>
        <p:nvSpPr>
          <p:cNvPr id="15" name="矩形 14" hidden="1"/>
          <p:cNvSpPr/>
          <p:nvPr userDrawn="1">
            <p:custDataLst>
              <p:tags r:id="rId3"/>
            </p:custDataLst>
          </p:nvPr>
        </p:nvSpPr>
        <p:spPr>
          <a:xfrm>
            <a:off x="0" y="0"/>
            <a:ext cx="158750" cy="158750"/>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lnSpc>
                <a:spcPct val="93000"/>
              </a:lnSpc>
              <a:spcBef>
                <a:spcPct val="0"/>
              </a:spcBef>
              <a:spcAft>
                <a:spcPct val="0"/>
              </a:spcAft>
            </a:pPr>
            <a:endParaRPr lang="en-US" altLang="zh-CN" sz="5000" b="1" dirty="0">
              <a:solidFill>
                <a:prstClr val="white"/>
              </a:solidFill>
              <a:ea typeface="华文楷体" panose="02010600040101010101" pitchFamily="2" charset="-122"/>
              <a:cs typeface="+mj-cs"/>
              <a:sym typeface="Arial" panose="020B0604020202020204" pitchFamily="34" charset="0"/>
            </a:endParaRPr>
          </a:p>
        </p:txBody>
      </p:sp>
      <p:sp>
        <p:nvSpPr>
          <p:cNvPr id="17" name="文本框 2">
            <a:extLst>
              <a:ext uri="{FF2B5EF4-FFF2-40B4-BE49-F238E27FC236}">
                <a16:creationId xmlns:a16="http://schemas.microsoft.com/office/drawing/2014/main" id="{4161780A-DE91-4E25-A90C-0F5B22A26586}"/>
              </a:ext>
            </a:extLst>
          </p:cNvPr>
          <p:cNvSpPr txBox="1"/>
          <p:nvPr userDrawn="1"/>
        </p:nvSpPr>
        <p:spPr>
          <a:xfrm>
            <a:off x="11677527" y="6399355"/>
            <a:ext cx="484094" cy="422275"/>
          </a:xfrm>
          <a:prstGeom prst="rect">
            <a:avLst/>
          </a:prstGeom>
          <a:noFill/>
        </p:spPr>
        <p:txBody>
          <a:bodyPr wrap="square" lIns="0" tIns="0" rIns="0" bIns="0" rtlCol="0" anchor="ctr">
            <a:noAutofit/>
          </a:bodyPr>
          <a:lstStyle/>
          <a:p>
            <a:pPr algn="ctr" defTabSz="914377">
              <a:defRPr/>
            </a:pPr>
            <a:fld id="{118D5ACA-62CA-46DB-AD6B-12EDD6D51A23}" type="slidenum">
              <a:rPr lang="zh-CN" altLang="en-US" sz="1000" smtClean="0">
                <a:solidFill>
                  <a:prstClr val="white"/>
                </a:solidFill>
                <a:ea typeface="华文楷体" panose="02010600040101010101" pitchFamily="2" charset="-122"/>
                <a:cs typeface="Arial" panose="020B0604020202020204" pitchFamily="34" charset="0"/>
              </a:rPr>
              <a:pPr algn="ctr" defTabSz="914377">
                <a:defRPr/>
              </a:pPr>
              <a:t>‹#›</a:t>
            </a:fld>
            <a:endParaRPr lang="zh-CN" altLang="en-US" sz="1000" dirty="0">
              <a:solidFill>
                <a:prstClr val="white"/>
              </a:solidFill>
              <a:ea typeface="华文楷体" panose="02010600040101010101" pitchFamily="2" charset="-122"/>
              <a:cs typeface="Arial" panose="020B0604020202020204" pitchFamily="34" charset="0"/>
            </a:endParaRPr>
          </a:p>
        </p:txBody>
      </p:sp>
    </p:spTree>
    <p:extLst>
      <p:ext uri="{BB962C8B-B14F-4D97-AF65-F5344CB8AC3E}">
        <p14:creationId xmlns:p14="http://schemas.microsoft.com/office/powerpoint/2010/main" val="2080752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emf"/><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oleObject" Target="../embeddings/oleObject9.bin"/><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4.xml"/><Relationship Id="rId5" Type="http://schemas.openxmlformats.org/officeDocument/2006/relationships/slideLayout" Target="../slideLayouts/slideLayout13.xml"/><Relationship Id="rId10" Type="http://schemas.openxmlformats.org/officeDocument/2006/relationships/tags" Target="../tags/tag13.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tags" Target="../tags/tag24.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1.emf"/><Relationship Id="rId4" Type="http://schemas.openxmlformats.org/officeDocument/2006/relationships/slideLayout" Target="../slideLayouts/slideLayout22.xml"/><Relationship Id="rId9" Type="http://schemas.openxmlformats.org/officeDocument/2006/relationships/oleObject" Target="../embeddings/oleObject18.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5.xml"/><Relationship Id="rId3" Type="http://schemas.openxmlformats.org/officeDocument/2006/relationships/slideLayout" Target="../slideLayouts/slideLayout27.xml"/><Relationship Id="rId21" Type="http://schemas.openxmlformats.org/officeDocument/2006/relationships/image" Target="../media/image15.emf"/><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oleObject" Target="../embeddings/oleObject24.bin"/><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ags" Target="../tags/tag39.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ags" Target="../tags/tag4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theme" Target="../theme/theme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15.emf"/><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oleObject" Target="../embeddings/oleObject26.bin"/><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11" imgW="270" imgH="270" progId="TCLayout.ActiveDocument.1">
                  <p:embed/>
                </p:oleObj>
              </mc:Choice>
              <mc:Fallback>
                <p:oleObj name="think-cell 幻灯片" r:id="rId11" imgW="270" imgH="270" progId="TCLayout.ActiveDocument.1">
                  <p:embed/>
                  <p:pic>
                    <p:nvPicPr>
                      <p:cNvPr id="2" name="Object 1"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12" name="TextBox 11"/>
          <p:cNvSpPr txBox="1"/>
          <p:nvPr userDrawn="1"/>
        </p:nvSpPr>
        <p:spPr>
          <a:xfrm>
            <a:off x="11579382" y="6437745"/>
            <a:ext cx="612617" cy="420255"/>
          </a:xfrm>
          <a:prstGeom prst="rect">
            <a:avLst/>
          </a:prstGeom>
          <a:no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360000" y="140399"/>
            <a:ext cx="10934700" cy="720000"/>
          </a:xfrm>
          <a:prstGeom prst="rect">
            <a:avLst/>
          </a:prstGeom>
        </p:spPr>
        <p:txBody>
          <a:bodyPr vert="horz" wrap="square" lIns="0" tIns="0" rIns="0" bIns="0" rtlCol="0" anchor="ctr">
            <a:noAutofit/>
          </a:bodyPr>
          <a:lstStyle/>
          <a:p>
            <a:r>
              <a:rPr lang="en-US" dirty="0"/>
              <a:t>Click to add title</a:t>
            </a:r>
          </a:p>
        </p:txBody>
      </p:sp>
      <p:sp>
        <p:nvSpPr>
          <p:cNvPr id="4" name="Text Placeholder 3"/>
          <p:cNvSpPr>
            <a:spLocks noGrp="1"/>
          </p:cNvSpPr>
          <p:nvPr>
            <p:ph type="body" idx="1"/>
          </p:nvPr>
        </p:nvSpPr>
        <p:spPr>
          <a:xfrm>
            <a:off x="360000" y="977153"/>
            <a:ext cx="10934700" cy="503185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p:txBody>
      </p:sp>
      <p:cxnSp>
        <p:nvCxnSpPr>
          <p:cNvPr id="6" name="直接连接符 5"/>
          <p:cNvCxnSpPr/>
          <p:nvPr userDrawn="1"/>
        </p:nvCxnSpPr>
        <p:spPr>
          <a:xfrm>
            <a:off x="0" y="6390900"/>
            <a:ext cx="12192000" cy="0"/>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0468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1" r:id="rId7"/>
    <p:sldLayoutId id="2147483682"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00000"/>
        </a:lnSpc>
        <a:spcBef>
          <a:spcPts val="300"/>
        </a:spcBef>
        <a:spcAft>
          <a:spcPts val="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100000"/>
        </a:lnSpc>
        <a:spcBef>
          <a:spcPts val="300"/>
        </a:spcBef>
        <a:spcAft>
          <a:spcPts val="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100000"/>
        </a:lnSpc>
        <a:spcBef>
          <a:spcPts val="300"/>
        </a:spcBef>
        <a:spcAft>
          <a:spcPts val="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0"/>
            </p:custDataLst>
            <p:extLst>
              <p:ext uri="{D42A27DB-BD31-4B8C-83A1-F6EECF244321}">
                <p14:modId xmlns:p14="http://schemas.microsoft.com/office/powerpoint/2010/main" val="37045186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12" imgW="270" imgH="270" progId="TCLayout.ActiveDocument.1">
                  <p:embed/>
                </p:oleObj>
              </mc:Choice>
              <mc:Fallback>
                <p:oleObj name="think-cell 幻灯片" r:id="rId12" imgW="270" imgH="27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3" name="矩形 2" hidden="1"/>
          <p:cNvSpPr/>
          <p:nvPr userDrawn="1">
            <p:custDataLst>
              <p:tags r:id="rId11"/>
            </p:custDataLst>
          </p:nvPr>
        </p:nvSpPr>
        <p:spPr>
          <a:xfrm>
            <a:off x="0" y="0"/>
            <a:ext cx="158750" cy="158750"/>
          </a:xfrm>
          <a:prstGeom prst="rect">
            <a:avLst/>
          </a:prstGeom>
          <a:solidFill>
            <a:schemeClr val="bg1">
              <a:lumMod val="50000"/>
              <a:lumOff val="5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spcBef>
                <a:spcPct val="0"/>
              </a:spcBef>
              <a:spcAft>
                <a:spcPct val="0"/>
              </a:spcAft>
            </a:pPr>
            <a:endParaRPr lang="en-US" altLang="zh-CN" sz="2600" b="1" dirty="0">
              <a:solidFill>
                <a:prstClr val="white"/>
              </a:solidFill>
              <a:ea typeface="华文楷体" panose="02010600040101010101" pitchFamily="2" charset="-122"/>
              <a:cs typeface="+mj-cs"/>
              <a:sym typeface="Arial" panose="020B0604020202020204" pitchFamily="34" charset="0"/>
            </a:endParaRPr>
          </a:p>
        </p:txBody>
      </p:sp>
      <p:sp>
        <p:nvSpPr>
          <p:cNvPr id="12" name="TextBox 11"/>
          <p:cNvSpPr txBox="1"/>
          <p:nvPr userDrawn="1"/>
        </p:nvSpPr>
        <p:spPr>
          <a:xfrm>
            <a:off x="11579382" y="6437745"/>
            <a:ext cx="612617" cy="420255"/>
          </a:xfrm>
          <a:prstGeom prst="rect">
            <a:avLst/>
          </a:prstGeom>
          <a:noFill/>
        </p:spPr>
        <p:txBody>
          <a:bodyPr wrap="square" lIns="0" tIns="0" rIns="0" bIns="0" rtlCol="0" anchor="ctr">
            <a:noAutofit/>
          </a:bodyPr>
          <a:lstStyle/>
          <a:p>
            <a:pPr algn="ctr">
              <a:defRPr/>
            </a:pPr>
            <a:fld id="{DFCF27A5-1A5B-48D3-A060-2758FFBB1ADD}" type="slidenum">
              <a:rPr lang="en-US" sz="1000" smtClean="0">
                <a:solidFill>
                  <a:prstClr val="black">
                    <a:lumMod val="50000"/>
                  </a:prstClr>
                </a:solidFill>
                <a:sym typeface="Trebuchet MS" panose="020B0603020202020204" pitchFamily="34" charset="0"/>
              </a:rPr>
              <a:pPr algn="ctr">
                <a:defRPr/>
              </a:pPr>
              <a:t>‹#›</a:t>
            </a:fld>
            <a:endParaRPr lang="en-US" sz="1000" dirty="0">
              <a:solidFill>
                <a:prstClr val="black">
                  <a:lumMod val="50000"/>
                </a:prstClr>
              </a:solidFill>
              <a:sym typeface="Trebuchet MS" panose="020B0603020202020204" pitchFamily="34" charset="0"/>
            </a:endParaRPr>
          </a:p>
        </p:txBody>
      </p:sp>
      <p:sp>
        <p:nvSpPr>
          <p:cNvPr id="9" name="Title Placeholder 1"/>
          <p:cNvSpPr>
            <a:spLocks noGrp="1"/>
          </p:cNvSpPr>
          <p:nvPr>
            <p:ph type="title"/>
          </p:nvPr>
        </p:nvSpPr>
        <p:spPr>
          <a:xfrm>
            <a:off x="360000" y="176259"/>
            <a:ext cx="11478878" cy="720000"/>
          </a:xfrm>
          <a:prstGeom prst="rect">
            <a:avLst/>
          </a:prstGeom>
        </p:spPr>
        <p:txBody>
          <a:bodyPr vert="horz" wrap="square" lIns="0" tIns="0" rIns="0" bIns="0" rtlCol="0" anchor="t">
            <a:noAutofit/>
          </a:bodyPr>
          <a:lstStyle/>
          <a:p>
            <a:r>
              <a:rPr lang="en-US" dirty="0"/>
              <a:t>Click to add title</a:t>
            </a:r>
          </a:p>
        </p:txBody>
      </p:sp>
      <p:sp>
        <p:nvSpPr>
          <p:cNvPr id="4" name="Text Placeholder 3"/>
          <p:cNvSpPr>
            <a:spLocks noGrp="1"/>
          </p:cNvSpPr>
          <p:nvPr>
            <p:ph type="body" idx="1"/>
          </p:nvPr>
        </p:nvSpPr>
        <p:spPr>
          <a:xfrm>
            <a:off x="360000" y="977154"/>
            <a:ext cx="11478878" cy="532328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p:txBody>
      </p:sp>
      <p:pic>
        <p:nvPicPr>
          <p:cNvPr id="8" name="图片 7">
            <a:extLst>
              <a:ext uri="{FF2B5EF4-FFF2-40B4-BE49-F238E27FC236}">
                <a16:creationId xmlns:a16="http://schemas.microsoft.com/office/drawing/2014/main" id="{AE6482F1-3FB8-DA4F-8682-D86F94847A71}"/>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404680" y="215216"/>
            <a:ext cx="11468234" cy="413705"/>
          </a:xfrm>
          <a:prstGeom prst="rect">
            <a:avLst/>
          </a:prstGeom>
        </p:spPr>
      </p:pic>
      <p:sp>
        <p:nvSpPr>
          <p:cNvPr id="10" name="文本框 2">
            <a:extLst>
              <a:ext uri="{FF2B5EF4-FFF2-40B4-BE49-F238E27FC236}">
                <a16:creationId xmlns:a16="http://schemas.microsoft.com/office/drawing/2014/main" id="{2626FB17-F271-4F3A-8828-EAE69539A55B}"/>
              </a:ext>
            </a:extLst>
          </p:cNvPr>
          <p:cNvSpPr txBox="1"/>
          <p:nvPr userDrawn="1"/>
        </p:nvSpPr>
        <p:spPr>
          <a:xfrm>
            <a:off x="11677527" y="6399355"/>
            <a:ext cx="484094" cy="422275"/>
          </a:xfrm>
          <a:prstGeom prst="rect">
            <a:avLst/>
          </a:prstGeom>
          <a:noFill/>
        </p:spPr>
        <p:txBody>
          <a:bodyPr wrap="square" lIns="0" tIns="0" rIns="0" bIns="0" rtlCol="0" anchor="ctr">
            <a:noAutofit/>
          </a:bodyPr>
          <a:lstStyle/>
          <a:p>
            <a:pPr algn="ctr" defTabSz="914377">
              <a:defRPr/>
            </a:pPr>
            <a:fld id="{118D5ACA-62CA-46DB-AD6B-12EDD6D51A23}" type="slidenum">
              <a:rPr lang="zh-CN" altLang="en-US" sz="1000" smtClean="0">
                <a:solidFill>
                  <a:prstClr val="white"/>
                </a:solidFill>
                <a:ea typeface="华文楷体" panose="02010600040101010101" pitchFamily="2" charset="-122"/>
                <a:cs typeface="Arial" panose="020B0604020202020204" pitchFamily="34" charset="0"/>
              </a:rPr>
              <a:pPr algn="ctr" defTabSz="914377">
                <a:defRPr/>
              </a:pPr>
              <a:t>‹#›</a:t>
            </a:fld>
            <a:endParaRPr lang="zh-CN" altLang="en-US" sz="1000" dirty="0">
              <a:solidFill>
                <a:prstClr val="white"/>
              </a:solidFill>
              <a:ea typeface="华文楷体" panose="02010600040101010101" pitchFamily="2" charset="-122"/>
              <a:cs typeface="Arial" panose="020B0604020202020204" pitchFamily="34" charset="0"/>
            </a:endParaRPr>
          </a:p>
        </p:txBody>
      </p:sp>
    </p:spTree>
    <p:extLst>
      <p:ext uri="{BB962C8B-B14F-4D97-AF65-F5344CB8AC3E}">
        <p14:creationId xmlns:p14="http://schemas.microsoft.com/office/powerpoint/2010/main" val="3259854989"/>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Lst>
  <p:hf sldNum="0" hdr="0" ftr="0" dt="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00000"/>
        </a:lnSpc>
        <a:spcBef>
          <a:spcPts val="0"/>
        </a:spcBef>
        <a:spcAft>
          <a:spcPts val="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100000"/>
        </a:lnSpc>
        <a:spcBef>
          <a:spcPts val="0"/>
        </a:spcBef>
        <a:spcAft>
          <a:spcPts val="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100000"/>
        </a:lnSpc>
        <a:spcBef>
          <a:spcPts val="0"/>
        </a:spcBef>
        <a:spcAft>
          <a:spcPts val="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5" imgW="270" imgH="270" progId="TCLayout.ActiveDocument.1">
                  <p:embed/>
                </p:oleObj>
              </mc:Choice>
              <mc:Fallback>
                <p:oleObj name="think-cell 幻灯片"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TextBox 11"/>
          <p:cNvSpPr txBox="1"/>
          <p:nvPr userDrawn="1"/>
        </p:nvSpPr>
        <p:spPr>
          <a:xfrm>
            <a:off x="11579382" y="6437745"/>
            <a:ext cx="612617" cy="420255"/>
          </a:xfrm>
          <a:prstGeom prst="rect">
            <a:avLst/>
          </a:prstGeom>
          <a:no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360000" y="140399"/>
            <a:ext cx="10934700" cy="720000"/>
          </a:xfrm>
          <a:prstGeom prst="rect">
            <a:avLst/>
          </a:prstGeom>
        </p:spPr>
        <p:txBody>
          <a:bodyPr vert="horz" wrap="square" lIns="0" tIns="0" rIns="0" bIns="0" rtlCol="0" anchor="ctr">
            <a:noAutofit/>
          </a:bodyPr>
          <a:lstStyle/>
          <a:p>
            <a:r>
              <a:rPr lang="en-US" dirty="0"/>
              <a:t>Click to add title</a:t>
            </a:r>
          </a:p>
        </p:txBody>
      </p:sp>
      <p:sp>
        <p:nvSpPr>
          <p:cNvPr id="4" name="Text Placeholder 3"/>
          <p:cNvSpPr>
            <a:spLocks noGrp="1"/>
          </p:cNvSpPr>
          <p:nvPr>
            <p:ph type="body" idx="1"/>
          </p:nvPr>
        </p:nvSpPr>
        <p:spPr>
          <a:xfrm>
            <a:off x="360000" y="977153"/>
            <a:ext cx="10934700" cy="503185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43570878"/>
      </p:ext>
    </p:extLst>
  </p:cSld>
  <p:clrMap bg1="lt1" tx1="dk1" bg2="lt2" tx2="dk2" accent1="accent1" accent2="accent2" accent3="accent3" accent4="accent4" accent5="accent5" accent6="accent6" hlink="hlink" folHlink="folHlink"/>
  <p:sldLayoutIdLst>
    <p:sldLayoutId id="2147483685" r:id="rId1"/>
    <p:sldLayoutId id="2147483686" r:id="rId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00000"/>
        </a:lnSpc>
        <a:spcBef>
          <a:spcPts val="300"/>
        </a:spcBef>
        <a:spcAft>
          <a:spcPts val="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100000"/>
        </a:lnSpc>
        <a:spcBef>
          <a:spcPts val="300"/>
        </a:spcBef>
        <a:spcAft>
          <a:spcPts val="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100000"/>
        </a:lnSpc>
        <a:spcBef>
          <a:spcPts val="300"/>
        </a:spcBef>
        <a:spcAft>
          <a:spcPts val="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幻灯片" r:id="rId9" imgW="270" imgH="270" progId="TCLayout.ActiveDocument.1">
                  <p:embed/>
                </p:oleObj>
              </mc:Choice>
              <mc:Fallback>
                <p:oleObj name="think-cell 幻灯片" r:id="rId9" imgW="270" imgH="270" progId="TCLayout.ActiveDocument.1">
                  <p:embed/>
                  <p:pic>
                    <p:nvPicPr>
                      <p:cNvPr id="2" name="Object 1"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12" name="TextBox 11"/>
          <p:cNvSpPr txBox="1"/>
          <p:nvPr userDrawn="1"/>
        </p:nvSpPr>
        <p:spPr>
          <a:xfrm>
            <a:off x="11579382" y="6437745"/>
            <a:ext cx="612617" cy="420255"/>
          </a:xfrm>
          <a:prstGeom prst="rect">
            <a:avLst/>
          </a:prstGeom>
          <a:no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360000" y="140399"/>
            <a:ext cx="10934700" cy="720000"/>
          </a:xfrm>
          <a:prstGeom prst="rect">
            <a:avLst/>
          </a:prstGeom>
        </p:spPr>
        <p:txBody>
          <a:bodyPr vert="horz" wrap="square" lIns="0" tIns="0" rIns="0" bIns="0" rtlCol="0" anchor="ctr">
            <a:noAutofit/>
          </a:bodyPr>
          <a:lstStyle/>
          <a:p>
            <a:r>
              <a:rPr lang="en-US" dirty="0"/>
              <a:t>Click to add title</a:t>
            </a:r>
          </a:p>
        </p:txBody>
      </p:sp>
      <p:sp>
        <p:nvSpPr>
          <p:cNvPr id="4" name="Text Placeholder 3"/>
          <p:cNvSpPr>
            <a:spLocks noGrp="1"/>
          </p:cNvSpPr>
          <p:nvPr>
            <p:ph type="body" idx="1"/>
          </p:nvPr>
        </p:nvSpPr>
        <p:spPr>
          <a:xfrm>
            <a:off x="360000" y="977153"/>
            <a:ext cx="10934700" cy="503185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p:txBody>
      </p:sp>
      <p:cxnSp>
        <p:nvCxnSpPr>
          <p:cNvPr id="6" name="直接连接符 5"/>
          <p:cNvCxnSpPr/>
          <p:nvPr userDrawn="1"/>
        </p:nvCxnSpPr>
        <p:spPr>
          <a:xfrm>
            <a:off x="0" y="6390900"/>
            <a:ext cx="12192000" cy="0"/>
          </a:xfrm>
          <a:prstGeom prst="line">
            <a:avLst/>
          </a:prstGeom>
          <a:ln w="12700" cap="rnd">
            <a:solidFill>
              <a:schemeClr val="accent1"/>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1587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00000"/>
        </a:lnSpc>
        <a:spcBef>
          <a:spcPts val="300"/>
        </a:spcBef>
        <a:spcAft>
          <a:spcPts val="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100000"/>
        </a:lnSpc>
        <a:spcBef>
          <a:spcPts val="300"/>
        </a:spcBef>
        <a:spcAft>
          <a:spcPts val="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100000"/>
        </a:lnSpc>
        <a:spcBef>
          <a:spcPts val="300"/>
        </a:spcBef>
        <a:spcAft>
          <a:spcPts val="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B77ED6AB-E918-440E-89D5-EDA482E5FA7F}"/>
              </a:ext>
            </a:extLst>
          </p:cNvPr>
          <p:cNvGraphicFramePr>
            <a:graphicFrameLocks noChangeAspect="1"/>
          </p:cNvGraphicFramePr>
          <p:nvPr userDrawn="1">
            <p:custDataLst>
              <p:tags r:id="rId19"/>
            </p:custDataLst>
            <p:extLst>
              <p:ext uri="{D42A27DB-BD31-4B8C-83A1-F6EECF244321}">
                <p14:modId xmlns:p14="http://schemas.microsoft.com/office/powerpoint/2010/main" val="2071235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0" imgW="415" imgH="416" progId="TCLayout.ActiveDocument.1">
                  <p:embed/>
                </p:oleObj>
              </mc:Choice>
              <mc:Fallback>
                <p:oleObj name="think-cell 幻灯片" r:id="rId20" imgW="415" imgH="416" progId="TCLayout.ActiveDocument.1">
                  <p:embed/>
                  <p:pic>
                    <p:nvPicPr>
                      <p:cNvPr id="0" name=""/>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7" name="doc id"/>
          <p:cNvSpPr txBox="1">
            <a:spLocks noChangeArrowheads="1"/>
          </p:cNvSpPr>
          <p:nvPr userDrawn="1"/>
        </p:nvSpPr>
        <p:spPr bwMode="auto">
          <a:xfrm>
            <a:off x="11487260" y="37260"/>
            <a:ext cx="40177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marL="0" marR="0" lvl="0" indent="0" algn="r" defTabSz="914309" rtl="0" eaLnBrk="1" fontAlgn="base" latinLnBrk="0" hangingPunct="1">
              <a:lnSpc>
                <a:spcPct val="100000"/>
              </a:lnSpc>
              <a:spcBef>
                <a:spcPct val="0"/>
              </a:spcBef>
              <a:spcAft>
                <a:spcPct val="0"/>
              </a:spcAft>
              <a:buClrTx/>
              <a:buSzTx/>
              <a:buFontTx/>
              <a:buNone/>
              <a:tabLst/>
              <a:defRPr/>
            </a:pPr>
            <a:endParaRPr kumimoji="0" lang="en-US" altLang="zh-CN" sz="800" b="0" i="0" u="none" strike="noStrike" kern="1200" cap="none" spc="0" normalizeH="0" baseline="0" noProof="0">
              <a:ln>
                <a:noFill/>
              </a:ln>
              <a:solidFill>
                <a:srgbClr val="000000"/>
              </a:solidFill>
              <a:effectLst/>
              <a:uLnTx/>
              <a:uFillTx/>
              <a:latin typeface="Arial" charset="0"/>
              <a:ea typeface="楷体"/>
              <a:cs typeface="+mn-cs"/>
            </a:endParaRPr>
          </a:p>
        </p:txBody>
      </p:sp>
      <p:grpSp>
        <p:nvGrpSpPr>
          <p:cNvPr id="8" name="McK Title Elements"/>
          <p:cNvGrpSpPr>
            <a:grpSpLocks/>
          </p:cNvGrpSpPr>
          <p:nvPr userDrawn="1"/>
        </p:nvGrpSpPr>
        <p:grpSpPr bwMode="auto">
          <a:xfrm>
            <a:off x="28" y="25"/>
            <a:ext cx="12189267" cy="6859620"/>
            <a:chOff x="0" y="0"/>
            <a:chExt cx="5643" cy="4235"/>
          </a:xfrm>
        </p:grpSpPr>
        <p:sp>
          <p:nvSpPr>
            <p:cNvPr id="9" name="McK Document type" hidden="1"/>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楷体"/>
                  <a:cs typeface="+mn-cs"/>
                </a:rPr>
                <a:t>文件类型</a:t>
              </a:r>
              <a:endParaRPr kumimoji="0" lang="en-US" altLang="zh-CN" sz="1400" b="0" i="0" u="none" strike="noStrike" kern="1200" cap="none" spc="0" normalizeH="0" baseline="0" noProof="0" dirty="0">
                <a:ln>
                  <a:noFill/>
                </a:ln>
                <a:solidFill>
                  <a:srgbClr val="000000"/>
                </a:solidFill>
                <a:effectLst/>
                <a:uLnTx/>
                <a:uFillTx/>
                <a:latin typeface="Arial"/>
                <a:ea typeface="楷体"/>
                <a:cs typeface="+mn-cs"/>
              </a:endParaRPr>
            </a:p>
          </p:txBody>
        </p:sp>
        <p:sp>
          <p:nvSpPr>
            <p:cNvPr id="10" name="McK Date" hidden="1"/>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a:ea typeface="楷体"/>
                  <a:cs typeface="+mn-cs"/>
                </a:rPr>
                <a:t>日期</a:t>
              </a:r>
              <a:endParaRPr kumimoji="0" lang="en-US" altLang="zh-CN" sz="1400" b="0" i="0" u="none" strike="noStrike" kern="1200" cap="none" spc="0" normalizeH="0" baseline="0" noProof="0" dirty="0">
                <a:ln>
                  <a:noFill/>
                </a:ln>
                <a:solidFill>
                  <a:srgbClr val="000000"/>
                </a:solidFill>
                <a:effectLst/>
                <a:uLnTx/>
                <a:uFillTx/>
                <a:latin typeface="Arial"/>
                <a:ea typeface="楷体"/>
                <a:cs typeface="+mn-cs"/>
              </a:endParaRPr>
            </a:p>
          </p:txBody>
        </p:sp>
        <p:sp>
          <p:nvSpPr>
            <p:cNvPr id="11" name="McK Disclaimer" hidden="1"/>
            <p:cNvSpPr>
              <a:spLocks noChangeArrowheads="1"/>
            </p:cNvSpPr>
            <p:nvPr/>
          </p:nvSpPr>
          <p:spPr bwMode="auto">
            <a:xfrm>
              <a:off x="1663" y="3713"/>
              <a:ext cx="322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0" marR="0" lvl="0" indent="0" algn="l" defTabSz="812535" rtl="0" eaLnBrk="0" fontAlgn="base" latinLnBrk="0" hangingPunct="0">
                <a:lnSpc>
                  <a:spcPct val="100000"/>
                </a:lnSpc>
                <a:spcBef>
                  <a:spcPct val="0"/>
                </a:spcBef>
                <a:spcAft>
                  <a:spcPct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Arial"/>
                  <a:ea typeface="楷体"/>
                  <a:cs typeface="+mn-cs"/>
                </a:rPr>
                <a:t>机密和专有</a:t>
              </a:r>
            </a:p>
            <a:p>
              <a:pPr marL="0" marR="0" lvl="0" indent="0" algn="l" defTabSz="812535" rtl="0" eaLnBrk="0" fontAlgn="base" latinLnBrk="0" hangingPunct="0">
                <a:lnSpc>
                  <a:spcPct val="100000"/>
                </a:lnSpc>
                <a:spcBef>
                  <a:spcPct val="0"/>
                </a:spcBef>
                <a:spcAft>
                  <a:spcPct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Arial"/>
                  <a:ea typeface="楷体"/>
                  <a:cs typeface="+mn-cs"/>
                </a:rPr>
                <a:t>未经麦肯锡许可，任何对此资料的使用严格禁止</a:t>
              </a:r>
              <a:endParaRPr kumimoji="0" lang="en-US" altLang="zh-CN" sz="800" b="0" i="0" u="none" strike="noStrike" kern="1200" cap="none" spc="0" normalizeH="0" baseline="0" noProof="0" dirty="0">
                <a:ln>
                  <a:noFill/>
                </a:ln>
                <a:solidFill>
                  <a:srgbClr val="000000"/>
                </a:solidFill>
                <a:effectLst/>
                <a:uLnTx/>
                <a:uFillTx/>
                <a:latin typeface="Arial"/>
                <a:ea typeface="楷体"/>
                <a:cs typeface="+mn-cs"/>
              </a:endParaRPr>
            </a:p>
          </p:txBody>
        </p:sp>
        <p:sp>
          <p:nvSpPr>
            <p:cNvPr id="12" name="TitleBottomPlaceholder" hidden="1"/>
            <p:cNvSpPr>
              <a:spLocks noChangeArrowheads="1"/>
            </p:cNvSpPr>
            <p:nvPr/>
          </p:nvSpPr>
          <p:spPr bwMode="auto">
            <a:xfrm>
              <a:off x="0" y="1410"/>
              <a:ext cx="1382" cy="2825"/>
            </a:xfrm>
            <a:prstGeom prst="rect">
              <a:avLst/>
            </a:prstGeom>
            <a:solidFill>
              <a:srgbClr val="0065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Arial" charset="0"/>
                <a:ea typeface="楷体"/>
                <a:cs typeface="+mn-cs"/>
              </a:endParaRPr>
            </a:p>
          </p:txBody>
        </p:sp>
        <p:sp>
          <p:nvSpPr>
            <p:cNvPr id="13" name="TitleTopPlaceholder" hidden="1"/>
            <p:cNvSpPr>
              <a:spLocks noChangeArrowheads="1"/>
            </p:cNvSpPr>
            <p:nvPr/>
          </p:nvSpPr>
          <p:spPr bwMode="auto">
            <a:xfrm>
              <a:off x="0" y="0"/>
              <a:ext cx="1382" cy="1410"/>
            </a:xfrm>
            <a:prstGeom prst="rect">
              <a:avLst/>
            </a:prstGeom>
            <a:solidFill>
              <a:srgbClr val="91A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Arial" charset="0"/>
                <a:ea typeface="楷体"/>
                <a:cs typeface="+mn-cs"/>
              </a:endParaRPr>
            </a:p>
          </p:txBody>
        </p:sp>
        <p:sp>
          <p:nvSpPr>
            <p:cNvPr id="14" name="Rectangle 1189" hidden="1"/>
            <p:cNvSpPr>
              <a:spLocks noChangeArrowheads="1"/>
            </p:cNvSpPr>
            <p:nvPr/>
          </p:nvSpPr>
          <p:spPr bwMode="auto">
            <a:xfrm>
              <a:off x="0" y="0"/>
              <a:ext cx="5643" cy="4234"/>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Arial" charset="0"/>
                <a:ea typeface="楷体"/>
                <a:cs typeface="+mn-cs"/>
              </a:endParaRPr>
            </a:p>
          </p:txBody>
        </p:sp>
      </p:grpSp>
      <p:cxnSp>
        <p:nvCxnSpPr>
          <p:cNvPr id="18" name="直接连接符 17"/>
          <p:cNvCxnSpPr/>
          <p:nvPr userDrawn="1"/>
        </p:nvCxnSpPr>
        <p:spPr>
          <a:xfrm>
            <a:off x="11603159" y="6840844"/>
            <a:ext cx="0" cy="1101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3807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2E05AB47-BCF3-40A4-8830-087B1875F3D0}"/>
              </a:ext>
            </a:extLst>
          </p:cNvPr>
          <p:cNvGraphicFramePr>
            <a:graphicFrameLocks noChangeAspect="1"/>
          </p:cNvGraphicFramePr>
          <p:nvPr userDrawn="1">
            <p:custDataLst>
              <p:tags r:id="rId18"/>
            </p:custDataLst>
            <p:extLst>
              <p:ext uri="{D42A27DB-BD31-4B8C-83A1-F6EECF244321}">
                <p14:modId xmlns:p14="http://schemas.microsoft.com/office/powerpoint/2010/main" val="42946175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9" imgW="415" imgH="416" progId="TCLayout.ActiveDocument.1">
                  <p:embed/>
                </p:oleObj>
              </mc:Choice>
              <mc:Fallback>
                <p:oleObj name="think-cell 幻灯片" r:id="rId19" imgW="415" imgH="416" progId="TCLayout.ActiveDocument.1">
                  <p:embed/>
                  <p:pic>
                    <p:nvPicPr>
                      <p:cNvPr id="0" name=""/>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7" name="doc id"/>
          <p:cNvSpPr txBox="1">
            <a:spLocks noChangeArrowheads="1"/>
          </p:cNvSpPr>
          <p:nvPr userDrawn="1"/>
        </p:nvSpPr>
        <p:spPr bwMode="auto">
          <a:xfrm>
            <a:off x="11487260" y="37260"/>
            <a:ext cx="40177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US" altLang="zh-CN" sz="800">
              <a:solidFill>
                <a:srgbClr val="000000"/>
              </a:solidFill>
              <a:ea typeface="楷体"/>
            </a:endParaRPr>
          </a:p>
        </p:txBody>
      </p:sp>
      <p:grpSp>
        <p:nvGrpSpPr>
          <p:cNvPr id="8" name="McK Title Elements"/>
          <p:cNvGrpSpPr>
            <a:grpSpLocks/>
          </p:cNvGrpSpPr>
          <p:nvPr userDrawn="1"/>
        </p:nvGrpSpPr>
        <p:grpSpPr bwMode="auto">
          <a:xfrm>
            <a:off x="27" y="25"/>
            <a:ext cx="12189267" cy="6859620"/>
            <a:chOff x="0" y="0"/>
            <a:chExt cx="5643" cy="4235"/>
          </a:xfrm>
        </p:grpSpPr>
        <p:sp>
          <p:nvSpPr>
            <p:cNvPr id="9" name="McK Document type" hidden="1"/>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zh-CN" altLang="en-US" sz="1400" dirty="0">
                  <a:solidFill>
                    <a:srgbClr val="000000"/>
                  </a:solidFill>
                  <a:latin typeface="Arial"/>
                  <a:ea typeface="楷体"/>
                </a:rPr>
                <a:t>文件类型</a:t>
              </a:r>
              <a:endParaRPr lang="en-US" altLang="zh-CN" sz="1400" dirty="0">
                <a:solidFill>
                  <a:srgbClr val="000000"/>
                </a:solidFill>
                <a:latin typeface="Arial"/>
                <a:ea typeface="楷体"/>
              </a:endParaRPr>
            </a:p>
          </p:txBody>
        </p:sp>
        <p:sp>
          <p:nvSpPr>
            <p:cNvPr id="10" name="McK Date" hidden="1"/>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zh-CN" altLang="en-US" sz="1400" dirty="0">
                  <a:solidFill>
                    <a:srgbClr val="000000"/>
                  </a:solidFill>
                  <a:latin typeface="Arial"/>
                  <a:ea typeface="楷体"/>
                </a:rPr>
                <a:t>日期</a:t>
              </a:r>
              <a:endParaRPr lang="en-US" altLang="zh-CN" sz="1400" dirty="0">
                <a:solidFill>
                  <a:srgbClr val="000000"/>
                </a:solidFill>
                <a:latin typeface="Arial"/>
                <a:ea typeface="楷体"/>
              </a:endParaRPr>
            </a:p>
          </p:txBody>
        </p:sp>
        <p:sp>
          <p:nvSpPr>
            <p:cNvPr id="11" name="McK Disclaimer" hidden="1"/>
            <p:cNvSpPr>
              <a:spLocks noChangeArrowheads="1"/>
            </p:cNvSpPr>
            <p:nvPr/>
          </p:nvSpPr>
          <p:spPr bwMode="auto">
            <a:xfrm>
              <a:off x="1663" y="3713"/>
              <a:ext cx="3226"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defTabSz="812616" eaLnBrk="0" hangingPunct="0"/>
              <a:r>
                <a:rPr lang="zh-CN" altLang="en-US" sz="800" dirty="0">
                  <a:solidFill>
                    <a:srgbClr val="000000"/>
                  </a:solidFill>
                  <a:latin typeface="Arial"/>
                  <a:ea typeface="楷体"/>
                </a:rPr>
                <a:t>机密和专有</a:t>
              </a:r>
            </a:p>
            <a:p>
              <a:pPr defTabSz="812616" eaLnBrk="0" hangingPunct="0"/>
              <a:r>
                <a:rPr lang="zh-CN" altLang="en-US" sz="800" dirty="0">
                  <a:solidFill>
                    <a:srgbClr val="000000"/>
                  </a:solidFill>
                  <a:latin typeface="Arial"/>
                  <a:ea typeface="楷体"/>
                </a:rPr>
                <a:t>未经麦肯锡许可，任何对此资料的使用严格禁止</a:t>
              </a:r>
              <a:endParaRPr lang="en-US" altLang="zh-CN" sz="800" dirty="0">
                <a:solidFill>
                  <a:srgbClr val="000000"/>
                </a:solidFill>
                <a:latin typeface="Arial"/>
                <a:ea typeface="楷体"/>
              </a:endParaRPr>
            </a:p>
          </p:txBody>
        </p:sp>
        <p:sp>
          <p:nvSpPr>
            <p:cNvPr id="12" name="TitleBottomPlaceholder" hidden="1"/>
            <p:cNvSpPr>
              <a:spLocks noChangeArrowheads="1"/>
            </p:cNvSpPr>
            <p:nvPr/>
          </p:nvSpPr>
          <p:spPr bwMode="auto">
            <a:xfrm>
              <a:off x="0" y="1410"/>
              <a:ext cx="1382" cy="2825"/>
            </a:xfrm>
            <a:prstGeom prst="rect">
              <a:avLst/>
            </a:prstGeom>
            <a:solidFill>
              <a:srgbClr val="0065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1600">
                <a:solidFill>
                  <a:srgbClr val="000000"/>
                </a:solidFill>
                <a:latin typeface="Arial" charset="0"/>
                <a:ea typeface="楷体"/>
              </a:endParaRPr>
            </a:p>
          </p:txBody>
        </p:sp>
        <p:sp>
          <p:nvSpPr>
            <p:cNvPr id="13" name="TitleTopPlaceholder" hidden="1"/>
            <p:cNvSpPr>
              <a:spLocks noChangeArrowheads="1"/>
            </p:cNvSpPr>
            <p:nvPr/>
          </p:nvSpPr>
          <p:spPr bwMode="auto">
            <a:xfrm>
              <a:off x="0" y="0"/>
              <a:ext cx="1382" cy="1410"/>
            </a:xfrm>
            <a:prstGeom prst="rect">
              <a:avLst/>
            </a:prstGeom>
            <a:solidFill>
              <a:srgbClr val="91A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1600">
                <a:solidFill>
                  <a:srgbClr val="000000"/>
                </a:solidFill>
                <a:latin typeface="Arial" charset="0"/>
                <a:ea typeface="楷体"/>
              </a:endParaRPr>
            </a:p>
          </p:txBody>
        </p:sp>
        <p:sp>
          <p:nvSpPr>
            <p:cNvPr id="14" name="Rectangle 1189" hidden="1"/>
            <p:cNvSpPr>
              <a:spLocks noChangeArrowheads="1"/>
            </p:cNvSpPr>
            <p:nvPr/>
          </p:nvSpPr>
          <p:spPr bwMode="auto">
            <a:xfrm>
              <a:off x="0" y="0"/>
              <a:ext cx="5643" cy="4234"/>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zh-CN" sz="1600">
                <a:solidFill>
                  <a:srgbClr val="000000"/>
                </a:solidFill>
                <a:latin typeface="Arial" charset="0"/>
                <a:ea typeface="楷体"/>
              </a:endParaRPr>
            </a:p>
          </p:txBody>
        </p:sp>
      </p:grpSp>
      <p:cxnSp>
        <p:nvCxnSpPr>
          <p:cNvPr id="18" name="直接连接符 17"/>
          <p:cNvCxnSpPr/>
          <p:nvPr userDrawn="1"/>
        </p:nvCxnSpPr>
        <p:spPr>
          <a:xfrm>
            <a:off x="11603159" y="6840844"/>
            <a:ext cx="0" cy="1101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61988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8" r:id="rId12"/>
    <p:sldLayoutId id="2147483729" r:id="rId13"/>
    <p:sldLayoutId id="2147483730" r:id="rId14"/>
    <p:sldLayoutId id="2147483731" r:id="rId15"/>
    <p:sldLayoutId id="214748373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4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notesSlide" Target="../notesSlides/notesSlide4.xml"/><Relationship Id="rId7" Type="http://schemas.openxmlformats.org/officeDocument/2006/relationships/image" Target="../media/image27.jpeg"/><Relationship Id="rId2" Type="http://schemas.openxmlformats.org/officeDocument/2006/relationships/slideLayout" Target="../slideLayouts/slideLayout8.xml"/><Relationship Id="rId1" Type="http://schemas.openxmlformats.org/officeDocument/2006/relationships/tags" Target="../tags/tag4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82A4D-E5E8-48CD-BC63-4A9F3C2057CE}"/>
              </a:ext>
            </a:extLst>
          </p:cNvPr>
          <p:cNvSpPr>
            <a:spLocks noGrp="1"/>
          </p:cNvSpPr>
          <p:nvPr>
            <p:ph type="title"/>
          </p:nvPr>
        </p:nvSpPr>
        <p:spPr>
          <a:xfrm>
            <a:off x="359999" y="198508"/>
            <a:ext cx="11517575" cy="720000"/>
          </a:xfrm>
        </p:spPr>
        <p:txBody>
          <a:bodyPr/>
          <a:lstStyle/>
          <a:p>
            <a:r>
              <a:rPr lang="zh-CN" altLang="en-US" sz="2400">
                <a:latin typeface="+mn-lt"/>
                <a:ea typeface="+mn-ea"/>
                <a:cs typeface="+mn-ea"/>
                <a:sym typeface="+mn-lt"/>
              </a:rPr>
              <a:t>香港医管局推行医院联网，与大陆医联体有类似之处，每个联网里有一家中心医院，并辅以部分专科及基层机构</a:t>
            </a:r>
          </a:p>
        </p:txBody>
      </p:sp>
      <p:grpSp>
        <p:nvGrpSpPr>
          <p:cNvPr id="15" name="组合 14">
            <a:extLst>
              <a:ext uri="{FF2B5EF4-FFF2-40B4-BE49-F238E27FC236}">
                <a16:creationId xmlns:a16="http://schemas.microsoft.com/office/drawing/2014/main" id="{E325D608-C331-4DD7-B064-12919555CDFA}"/>
              </a:ext>
            </a:extLst>
          </p:cNvPr>
          <p:cNvGrpSpPr/>
          <p:nvPr/>
        </p:nvGrpSpPr>
        <p:grpSpPr>
          <a:xfrm>
            <a:off x="440075" y="1107447"/>
            <a:ext cx="11129491" cy="5016949"/>
            <a:chOff x="372699" y="1155572"/>
            <a:chExt cx="11927152" cy="5016949"/>
          </a:xfrm>
        </p:grpSpPr>
        <p:pic>
          <p:nvPicPr>
            <p:cNvPr id="23" name="Picture 2" descr="醫院聯網、醫院及醫療機構分佈圖">
              <a:extLst>
                <a:ext uri="{FF2B5EF4-FFF2-40B4-BE49-F238E27FC236}">
                  <a16:creationId xmlns:a16="http://schemas.microsoft.com/office/drawing/2014/main" id="{5292BD5B-C3F9-4A1C-B3FC-6DB14B6E3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99" y="1761534"/>
              <a:ext cx="5890666" cy="2941406"/>
            </a:xfrm>
            <a:prstGeom prst="rect">
              <a:avLst/>
            </a:prstGeom>
            <a:noFill/>
            <a:extLst>
              <a:ext uri="{909E8E84-426E-40DD-AFC4-6F175D3DCCD1}">
                <a14:hiddenFill xmlns:a14="http://schemas.microsoft.com/office/drawing/2010/main">
                  <a:solidFill>
                    <a:srgbClr val="FFFFFF"/>
                  </a:solidFill>
                </a14:hiddenFill>
              </a:ext>
            </a:extLst>
          </p:spPr>
        </p:pic>
        <p:sp>
          <p:nvSpPr>
            <p:cNvPr id="57" name="椭圆 56">
              <a:extLst>
                <a:ext uri="{FF2B5EF4-FFF2-40B4-BE49-F238E27FC236}">
                  <a16:creationId xmlns:a16="http://schemas.microsoft.com/office/drawing/2014/main" id="{969D4C7B-F20A-4364-BF8A-404FD7CE72AD}"/>
                </a:ext>
              </a:extLst>
            </p:cNvPr>
            <p:cNvSpPr/>
            <p:nvPr/>
          </p:nvSpPr>
          <p:spPr>
            <a:xfrm>
              <a:off x="1754694" y="2244134"/>
              <a:ext cx="3456446" cy="885368"/>
            </a:xfrm>
            <a:prstGeom prst="ellipse">
              <a:avLst/>
            </a:pr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err="1">
                <a:solidFill>
                  <a:schemeClr val="tx1"/>
                </a:solidFill>
                <a:cs typeface="+mn-ea"/>
                <a:sym typeface="+mn-lt"/>
              </a:endParaRPr>
            </a:p>
          </p:txBody>
        </p:sp>
        <p:sp>
          <p:nvSpPr>
            <p:cNvPr id="58" name="椭圆 57">
              <a:extLst>
                <a:ext uri="{FF2B5EF4-FFF2-40B4-BE49-F238E27FC236}">
                  <a16:creationId xmlns:a16="http://schemas.microsoft.com/office/drawing/2014/main" id="{681C883D-A45C-4BF1-84F7-DEC0C853AA52}"/>
                </a:ext>
              </a:extLst>
            </p:cNvPr>
            <p:cNvSpPr/>
            <p:nvPr/>
          </p:nvSpPr>
          <p:spPr>
            <a:xfrm>
              <a:off x="2836123" y="3129502"/>
              <a:ext cx="2394275" cy="596900"/>
            </a:xfrm>
            <a:prstGeom prst="ellipse">
              <a:avLst/>
            </a:pr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err="1">
                <a:solidFill>
                  <a:schemeClr val="tx1"/>
                </a:solidFill>
                <a:cs typeface="+mn-ea"/>
                <a:sym typeface="+mn-lt"/>
              </a:endParaRPr>
            </a:p>
          </p:txBody>
        </p:sp>
        <p:sp>
          <p:nvSpPr>
            <p:cNvPr id="59" name="椭圆 58">
              <a:extLst>
                <a:ext uri="{FF2B5EF4-FFF2-40B4-BE49-F238E27FC236}">
                  <a16:creationId xmlns:a16="http://schemas.microsoft.com/office/drawing/2014/main" id="{FD4EF312-CE6C-45FB-8DCC-5E171C46472C}"/>
                </a:ext>
              </a:extLst>
            </p:cNvPr>
            <p:cNvSpPr/>
            <p:nvPr/>
          </p:nvSpPr>
          <p:spPr>
            <a:xfrm>
              <a:off x="3318031" y="3726402"/>
              <a:ext cx="1333737" cy="596900"/>
            </a:xfrm>
            <a:prstGeom prst="ellipse">
              <a:avLst/>
            </a:pr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err="1">
                <a:solidFill>
                  <a:schemeClr val="tx1"/>
                </a:solidFill>
                <a:cs typeface="+mn-ea"/>
                <a:sym typeface="+mn-lt"/>
              </a:endParaRPr>
            </a:p>
          </p:txBody>
        </p:sp>
        <p:sp>
          <p:nvSpPr>
            <p:cNvPr id="60" name="矩形 59">
              <a:extLst>
                <a:ext uri="{FF2B5EF4-FFF2-40B4-BE49-F238E27FC236}">
                  <a16:creationId xmlns:a16="http://schemas.microsoft.com/office/drawing/2014/main" id="{6B2FCFA8-840D-450C-9952-0BEEFCF575FD}"/>
                </a:ext>
              </a:extLst>
            </p:cNvPr>
            <p:cNvSpPr/>
            <p:nvPr/>
          </p:nvSpPr>
          <p:spPr>
            <a:xfrm>
              <a:off x="2530020" y="2498132"/>
              <a:ext cx="1148776" cy="3773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新界</a:t>
              </a:r>
            </a:p>
          </p:txBody>
        </p:sp>
        <p:sp>
          <p:nvSpPr>
            <p:cNvPr id="61" name="矩形 60">
              <a:extLst>
                <a:ext uri="{FF2B5EF4-FFF2-40B4-BE49-F238E27FC236}">
                  <a16:creationId xmlns:a16="http://schemas.microsoft.com/office/drawing/2014/main" id="{972D7900-68DD-48A8-A7D7-5B98E7FFFCA7}"/>
                </a:ext>
              </a:extLst>
            </p:cNvPr>
            <p:cNvSpPr/>
            <p:nvPr/>
          </p:nvSpPr>
          <p:spPr>
            <a:xfrm>
              <a:off x="3458873" y="3836166"/>
              <a:ext cx="1148776" cy="3773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港岛</a:t>
              </a:r>
            </a:p>
          </p:txBody>
        </p:sp>
        <p:sp>
          <p:nvSpPr>
            <p:cNvPr id="62" name="矩形 61">
              <a:extLst>
                <a:ext uri="{FF2B5EF4-FFF2-40B4-BE49-F238E27FC236}">
                  <a16:creationId xmlns:a16="http://schemas.microsoft.com/office/drawing/2014/main" id="{6C816A29-164A-48E2-A35A-7FC034ADE26E}"/>
                </a:ext>
              </a:extLst>
            </p:cNvPr>
            <p:cNvSpPr/>
            <p:nvPr/>
          </p:nvSpPr>
          <p:spPr>
            <a:xfrm>
              <a:off x="3555915" y="3239266"/>
              <a:ext cx="1148776" cy="3773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九龙</a:t>
              </a:r>
            </a:p>
          </p:txBody>
        </p:sp>
        <p:grpSp>
          <p:nvGrpSpPr>
            <p:cNvPr id="5" name="组合 4">
              <a:extLst>
                <a:ext uri="{FF2B5EF4-FFF2-40B4-BE49-F238E27FC236}">
                  <a16:creationId xmlns:a16="http://schemas.microsoft.com/office/drawing/2014/main" id="{AEB285C8-C47D-45A8-9E54-4640765EAACC}"/>
                </a:ext>
              </a:extLst>
            </p:cNvPr>
            <p:cNvGrpSpPr/>
            <p:nvPr/>
          </p:nvGrpSpPr>
          <p:grpSpPr>
            <a:xfrm>
              <a:off x="488859" y="4860704"/>
              <a:ext cx="5707125" cy="1311817"/>
              <a:chOff x="252018" y="5046660"/>
              <a:chExt cx="3387253" cy="1311817"/>
            </a:xfrm>
          </p:grpSpPr>
          <p:sp>
            <p:nvSpPr>
              <p:cNvPr id="63" name="矩形 62">
                <a:extLst>
                  <a:ext uri="{FF2B5EF4-FFF2-40B4-BE49-F238E27FC236}">
                    <a16:creationId xmlns:a16="http://schemas.microsoft.com/office/drawing/2014/main" id="{45A16E2C-6BA7-4346-840D-6A0CC8774CE5}"/>
                  </a:ext>
                </a:extLst>
              </p:cNvPr>
              <p:cNvSpPr/>
              <p:nvPr/>
            </p:nvSpPr>
            <p:spPr>
              <a:xfrm>
                <a:off x="252018" y="5379352"/>
                <a:ext cx="1080000" cy="288000"/>
              </a:xfrm>
              <a:prstGeom prst="rect">
                <a:avLst/>
              </a:prstGeom>
              <a:solidFill>
                <a:schemeClr val="accent1">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九龙中联网</a:t>
                </a:r>
              </a:p>
            </p:txBody>
          </p:sp>
          <p:sp>
            <p:nvSpPr>
              <p:cNvPr id="64" name="矩形 63">
                <a:extLst>
                  <a:ext uri="{FF2B5EF4-FFF2-40B4-BE49-F238E27FC236}">
                    <a16:creationId xmlns:a16="http://schemas.microsoft.com/office/drawing/2014/main" id="{457FA39A-D801-44AC-95BB-F6BA01D18BFD}"/>
                  </a:ext>
                </a:extLst>
              </p:cNvPr>
              <p:cNvSpPr/>
              <p:nvPr/>
            </p:nvSpPr>
            <p:spPr>
              <a:xfrm>
                <a:off x="252018" y="5739352"/>
                <a:ext cx="1080000" cy="288000"/>
              </a:xfrm>
              <a:prstGeom prst="rect">
                <a:avLst/>
              </a:prstGeom>
              <a:solidFill>
                <a:schemeClr val="accent1">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九龙东联网</a:t>
                </a:r>
              </a:p>
            </p:txBody>
          </p:sp>
          <p:sp>
            <p:nvSpPr>
              <p:cNvPr id="65" name="矩形 64">
                <a:extLst>
                  <a:ext uri="{FF2B5EF4-FFF2-40B4-BE49-F238E27FC236}">
                    <a16:creationId xmlns:a16="http://schemas.microsoft.com/office/drawing/2014/main" id="{5EE9CCFF-56EE-4413-8F28-65FD55B455BB}"/>
                  </a:ext>
                </a:extLst>
              </p:cNvPr>
              <p:cNvSpPr/>
              <p:nvPr/>
            </p:nvSpPr>
            <p:spPr>
              <a:xfrm>
                <a:off x="252018" y="6070477"/>
                <a:ext cx="1080000" cy="288000"/>
              </a:xfrm>
              <a:prstGeom prst="rect">
                <a:avLst/>
              </a:prstGeom>
              <a:solidFill>
                <a:schemeClr val="accent1">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九龙西联网</a:t>
                </a:r>
              </a:p>
            </p:txBody>
          </p:sp>
          <p:sp>
            <p:nvSpPr>
              <p:cNvPr id="66" name="矩形 65">
                <a:extLst>
                  <a:ext uri="{FF2B5EF4-FFF2-40B4-BE49-F238E27FC236}">
                    <a16:creationId xmlns:a16="http://schemas.microsoft.com/office/drawing/2014/main" id="{8BE844D0-1DC9-49E5-B1BB-6BFBE7E422F2}"/>
                  </a:ext>
                </a:extLst>
              </p:cNvPr>
              <p:cNvSpPr/>
              <p:nvPr/>
            </p:nvSpPr>
            <p:spPr>
              <a:xfrm>
                <a:off x="1405281" y="5379352"/>
                <a:ext cx="1080000" cy="288000"/>
              </a:xfrm>
              <a:prstGeom prst="rect">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新界东联网</a:t>
                </a:r>
              </a:p>
            </p:txBody>
          </p:sp>
          <p:sp>
            <p:nvSpPr>
              <p:cNvPr id="67" name="矩形 66">
                <a:extLst>
                  <a:ext uri="{FF2B5EF4-FFF2-40B4-BE49-F238E27FC236}">
                    <a16:creationId xmlns:a16="http://schemas.microsoft.com/office/drawing/2014/main" id="{38228AA9-3AA2-4786-AC84-28804EAED4C5}"/>
                  </a:ext>
                </a:extLst>
              </p:cNvPr>
              <p:cNvSpPr/>
              <p:nvPr/>
            </p:nvSpPr>
            <p:spPr>
              <a:xfrm>
                <a:off x="1405280" y="5739352"/>
                <a:ext cx="1080000" cy="288000"/>
              </a:xfrm>
              <a:prstGeom prst="rect">
                <a:avLst/>
              </a:prstGeom>
              <a:solidFill>
                <a:schemeClr val="accent1">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新界西联网</a:t>
                </a:r>
              </a:p>
            </p:txBody>
          </p:sp>
          <p:sp>
            <p:nvSpPr>
              <p:cNvPr id="68" name="矩形 67">
                <a:extLst>
                  <a:ext uri="{FF2B5EF4-FFF2-40B4-BE49-F238E27FC236}">
                    <a16:creationId xmlns:a16="http://schemas.microsoft.com/office/drawing/2014/main" id="{CE6BBA8F-F622-4230-BC5B-C0B3BFF83C07}"/>
                  </a:ext>
                </a:extLst>
              </p:cNvPr>
              <p:cNvSpPr/>
              <p:nvPr/>
            </p:nvSpPr>
            <p:spPr>
              <a:xfrm>
                <a:off x="2558540" y="5379352"/>
                <a:ext cx="1080000" cy="288000"/>
              </a:xfrm>
              <a:prstGeom prst="rect">
                <a:avLst/>
              </a:prstGeom>
              <a:solidFill>
                <a:schemeClr val="accent1">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港岛东联网</a:t>
                </a:r>
              </a:p>
            </p:txBody>
          </p:sp>
          <p:sp>
            <p:nvSpPr>
              <p:cNvPr id="69" name="矩形 68">
                <a:extLst>
                  <a:ext uri="{FF2B5EF4-FFF2-40B4-BE49-F238E27FC236}">
                    <a16:creationId xmlns:a16="http://schemas.microsoft.com/office/drawing/2014/main" id="{9C2A911F-04A0-40DC-A0B2-296923C1AA08}"/>
                  </a:ext>
                </a:extLst>
              </p:cNvPr>
              <p:cNvSpPr/>
              <p:nvPr/>
            </p:nvSpPr>
            <p:spPr>
              <a:xfrm>
                <a:off x="2558540" y="5739352"/>
                <a:ext cx="1080000" cy="288000"/>
              </a:xfrm>
              <a:prstGeom prst="rect">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00" b="1" dirty="0">
                    <a:solidFill>
                      <a:schemeClr val="tx1"/>
                    </a:solidFill>
                    <a:cs typeface="+mn-ea"/>
                    <a:sym typeface="+mn-lt"/>
                  </a:rPr>
                  <a:t>港岛西联网</a:t>
                </a:r>
              </a:p>
            </p:txBody>
          </p:sp>
          <p:sp>
            <p:nvSpPr>
              <p:cNvPr id="80" name="矩形 79">
                <a:extLst>
                  <a:ext uri="{FF2B5EF4-FFF2-40B4-BE49-F238E27FC236}">
                    <a16:creationId xmlns:a16="http://schemas.microsoft.com/office/drawing/2014/main" id="{E93CC422-DD73-4641-84F9-9C83B11AC131}"/>
                  </a:ext>
                </a:extLst>
              </p:cNvPr>
              <p:cNvSpPr/>
              <p:nvPr/>
            </p:nvSpPr>
            <p:spPr>
              <a:xfrm>
                <a:off x="252018" y="5046660"/>
                <a:ext cx="1080000" cy="288000"/>
              </a:xfrm>
              <a:prstGeom prst="rect">
                <a:avLst/>
              </a:prstGeom>
              <a:solidFill>
                <a:srgbClr val="FE863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mn-ea"/>
                    <a:sym typeface="+mn-lt"/>
                  </a:rPr>
                  <a:t>九龙</a:t>
                </a:r>
              </a:p>
            </p:txBody>
          </p:sp>
          <p:sp>
            <p:nvSpPr>
              <p:cNvPr id="81" name="矩形 80">
                <a:extLst>
                  <a:ext uri="{FF2B5EF4-FFF2-40B4-BE49-F238E27FC236}">
                    <a16:creationId xmlns:a16="http://schemas.microsoft.com/office/drawing/2014/main" id="{116DE287-D96B-48EE-A6A2-44635B979348}"/>
                  </a:ext>
                </a:extLst>
              </p:cNvPr>
              <p:cNvSpPr/>
              <p:nvPr/>
            </p:nvSpPr>
            <p:spPr>
              <a:xfrm>
                <a:off x="1405279" y="5046660"/>
                <a:ext cx="1080000" cy="288000"/>
              </a:xfrm>
              <a:prstGeom prst="rect">
                <a:avLst/>
              </a:prstGeom>
              <a:solidFill>
                <a:srgbClr val="FE863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mn-ea"/>
                    <a:sym typeface="+mn-lt"/>
                  </a:rPr>
                  <a:t>新界</a:t>
                </a:r>
              </a:p>
            </p:txBody>
          </p:sp>
          <p:sp>
            <p:nvSpPr>
              <p:cNvPr id="82" name="矩形 81">
                <a:extLst>
                  <a:ext uri="{FF2B5EF4-FFF2-40B4-BE49-F238E27FC236}">
                    <a16:creationId xmlns:a16="http://schemas.microsoft.com/office/drawing/2014/main" id="{CC904D0A-87CA-475E-9298-EA5088F99DB7}"/>
                  </a:ext>
                </a:extLst>
              </p:cNvPr>
              <p:cNvSpPr/>
              <p:nvPr/>
            </p:nvSpPr>
            <p:spPr>
              <a:xfrm>
                <a:off x="2559271" y="5046660"/>
                <a:ext cx="1080000" cy="288000"/>
              </a:xfrm>
              <a:prstGeom prst="rect">
                <a:avLst/>
              </a:prstGeom>
              <a:solidFill>
                <a:srgbClr val="FE863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mn-ea"/>
                    <a:sym typeface="+mn-lt"/>
                  </a:rPr>
                  <a:t>港岛</a:t>
                </a:r>
              </a:p>
            </p:txBody>
          </p:sp>
        </p:grpSp>
        <p:grpSp>
          <p:nvGrpSpPr>
            <p:cNvPr id="14" name="组合 13">
              <a:extLst>
                <a:ext uri="{FF2B5EF4-FFF2-40B4-BE49-F238E27FC236}">
                  <a16:creationId xmlns:a16="http://schemas.microsoft.com/office/drawing/2014/main" id="{6E1E6864-703A-44DB-BE10-0BA12CC42374}"/>
                </a:ext>
              </a:extLst>
            </p:cNvPr>
            <p:cNvGrpSpPr/>
            <p:nvPr/>
          </p:nvGrpSpPr>
          <p:grpSpPr>
            <a:xfrm>
              <a:off x="408685" y="1155572"/>
              <a:ext cx="5854679" cy="434569"/>
              <a:chOff x="408685" y="1155572"/>
              <a:chExt cx="5854679" cy="434569"/>
            </a:xfrm>
          </p:grpSpPr>
          <p:sp>
            <p:nvSpPr>
              <p:cNvPr id="56" name="矩形 55">
                <a:extLst>
                  <a:ext uri="{FF2B5EF4-FFF2-40B4-BE49-F238E27FC236}">
                    <a16:creationId xmlns:a16="http://schemas.microsoft.com/office/drawing/2014/main" id="{FEA25137-E9B3-4CF3-AD30-95B2A097FCC1}"/>
                  </a:ext>
                </a:extLst>
              </p:cNvPr>
              <p:cNvSpPr/>
              <p:nvPr/>
            </p:nvSpPr>
            <p:spPr>
              <a:xfrm>
                <a:off x="1610761" y="1155572"/>
                <a:ext cx="4504656" cy="400110"/>
              </a:xfrm>
              <a:prstGeom prst="rect">
                <a:avLst/>
              </a:prstGeom>
            </p:spPr>
            <p:txBody>
              <a:bodyPr wrap="none">
                <a:spAutoFit/>
              </a:bodyPr>
              <a:lstStyle/>
              <a:p>
                <a:r>
                  <a:rPr lang="zh-CN" altLang="en-US" sz="2000" b="1">
                    <a:solidFill>
                      <a:schemeClr val="accent1">
                        <a:lumMod val="75000"/>
                      </a:schemeClr>
                    </a:solidFill>
                    <a:cs typeface="+mn-ea"/>
                    <a:sym typeface="+mn-lt"/>
                  </a:rPr>
                  <a:t>医管局下辖</a:t>
                </a:r>
                <a:r>
                  <a:rPr lang="en-US" altLang="zh-CN" sz="2000" b="1">
                    <a:solidFill>
                      <a:schemeClr val="accent1">
                        <a:lumMod val="75000"/>
                      </a:schemeClr>
                    </a:solidFill>
                    <a:cs typeface="+mn-ea"/>
                    <a:sym typeface="+mn-lt"/>
                  </a:rPr>
                  <a:t>7</a:t>
                </a:r>
                <a:r>
                  <a:rPr lang="zh-CN" altLang="en-US" sz="2000" b="1">
                    <a:solidFill>
                      <a:schemeClr val="accent1">
                        <a:lumMod val="75000"/>
                      </a:schemeClr>
                    </a:solidFill>
                    <a:cs typeface="+mn-ea"/>
                    <a:sym typeface="+mn-lt"/>
                  </a:rPr>
                  <a:t>个联网、</a:t>
                </a:r>
                <a:r>
                  <a:rPr lang="en-US" altLang="zh-CN" sz="2000" b="1">
                    <a:solidFill>
                      <a:schemeClr val="accent1">
                        <a:lumMod val="75000"/>
                      </a:schemeClr>
                    </a:solidFill>
                    <a:cs typeface="+mn-ea"/>
                    <a:sym typeface="+mn-lt"/>
                  </a:rPr>
                  <a:t>42</a:t>
                </a:r>
                <a:r>
                  <a:rPr lang="zh-CN" altLang="en-US" sz="2000" b="1">
                    <a:solidFill>
                      <a:schemeClr val="accent1">
                        <a:lumMod val="75000"/>
                      </a:schemeClr>
                    </a:solidFill>
                    <a:cs typeface="+mn-ea"/>
                    <a:sym typeface="+mn-lt"/>
                  </a:rPr>
                  <a:t>家医疗机构</a:t>
                </a:r>
                <a:endParaRPr lang="zh-CN" altLang="en-US" sz="2000" b="1" dirty="0">
                  <a:solidFill>
                    <a:schemeClr val="accent1">
                      <a:lumMod val="75000"/>
                    </a:schemeClr>
                  </a:solidFill>
                  <a:cs typeface="+mn-ea"/>
                  <a:sym typeface="+mn-lt"/>
                </a:endParaRPr>
              </a:p>
            </p:txBody>
          </p:sp>
          <p:cxnSp>
            <p:nvCxnSpPr>
              <p:cNvPr id="84" name="直接连接符 83">
                <a:extLst>
                  <a:ext uri="{FF2B5EF4-FFF2-40B4-BE49-F238E27FC236}">
                    <a16:creationId xmlns:a16="http://schemas.microsoft.com/office/drawing/2014/main" id="{23AC80FA-B9CF-453B-BCC4-5535BE40DEDA}"/>
                  </a:ext>
                </a:extLst>
              </p:cNvPr>
              <p:cNvCxnSpPr>
                <a:cxnSpLocks/>
              </p:cNvCxnSpPr>
              <p:nvPr/>
            </p:nvCxnSpPr>
            <p:spPr>
              <a:xfrm>
                <a:off x="408685" y="1590141"/>
                <a:ext cx="5854679"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5144870C-BB5B-4FBC-AC2C-8482942E7A2B}"/>
                </a:ext>
              </a:extLst>
            </p:cNvPr>
            <p:cNvSpPr/>
            <p:nvPr/>
          </p:nvSpPr>
          <p:spPr>
            <a:xfrm>
              <a:off x="6593182" y="1812165"/>
              <a:ext cx="5706668" cy="4205126"/>
            </a:xfrm>
            <a:prstGeom prst="rect">
              <a:avLst/>
            </a:prstGeom>
            <a:ln>
              <a:solidFill>
                <a:schemeClr val="bg1">
                  <a:lumMod val="95000"/>
                </a:schemeClr>
              </a:solidFill>
            </a:ln>
          </p:spPr>
          <p:txBody>
            <a:bodyPr wrap="square">
              <a:spAutoFit/>
            </a:bodyPr>
            <a:lstStyle/>
            <a:p>
              <a:pPr>
                <a:lnSpc>
                  <a:spcPct val="150000"/>
                </a:lnSpc>
              </a:pPr>
              <a:r>
                <a:rPr lang="zh-CN" altLang="en-US" dirty="0">
                  <a:cs typeface="+mn-ea"/>
                  <a:sym typeface="+mn-lt"/>
                </a:rPr>
                <a:t>以港岛西联网为例：</a:t>
              </a:r>
              <a:endParaRPr lang="en-US" altLang="zh-CN" dirty="0">
                <a:cs typeface="+mn-ea"/>
                <a:sym typeface="+mn-lt"/>
              </a:endParaRPr>
            </a:p>
            <a:p>
              <a:pPr marL="800100" lvl="1" indent="-342900">
                <a:lnSpc>
                  <a:spcPct val="150000"/>
                </a:lnSpc>
                <a:buFontTx/>
                <a:buChar char="-"/>
              </a:pPr>
              <a:r>
                <a:rPr lang="zh-CN" altLang="zh-CN" b="1" dirty="0">
                  <a:cs typeface="+mn-ea"/>
                  <a:sym typeface="+mn-lt"/>
                </a:rPr>
                <a:t>瑪麗醫院</a:t>
              </a:r>
              <a:r>
                <a:rPr lang="zh-CN" altLang="en-US" b="1" dirty="0">
                  <a:cs typeface="+mn-ea"/>
                  <a:sym typeface="+mn-lt"/>
                </a:rPr>
                <a:t>：区域</a:t>
              </a:r>
              <a:r>
                <a:rPr lang="zh-CN" altLang="zh-CN" b="1" dirty="0">
                  <a:cs typeface="+mn-ea"/>
                  <a:sym typeface="+mn-lt"/>
                </a:rPr>
                <a:t>龙头医院和专科转介中心</a:t>
              </a:r>
              <a:r>
                <a:rPr lang="zh-CN" altLang="en-US" dirty="0">
                  <a:cs typeface="+mn-ea"/>
                  <a:sym typeface="+mn-lt"/>
                </a:rPr>
                <a:t>，为承载全港的第三和第四层医疗服务</a:t>
              </a:r>
              <a:endParaRPr lang="en-US" altLang="zh-CN" dirty="0">
                <a:cs typeface="+mn-ea"/>
                <a:sym typeface="+mn-lt"/>
              </a:endParaRPr>
            </a:p>
            <a:p>
              <a:pPr marL="800100" lvl="1" indent="-342900">
                <a:lnSpc>
                  <a:spcPct val="150000"/>
                </a:lnSpc>
                <a:buFontTx/>
                <a:buChar char="-"/>
              </a:pPr>
              <a:r>
                <a:rPr lang="zh-CN" altLang="zh-CN" b="1" dirty="0">
                  <a:cs typeface="+mn-ea"/>
                  <a:sym typeface="+mn-lt"/>
                </a:rPr>
                <a:t>大口環根德公爵夫人兒童醫院</a:t>
              </a:r>
              <a:r>
                <a:rPr lang="zh-CN" altLang="en-US" b="1" dirty="0">
                  <a:cs typeface="+mn-ea"/>
                  <a:sym typeface="+mn-lt"/>
                </a:rPr>
                <a:t>：</a:t>
              </a:r>
              <a:r>
                <a:rPr lang="zh-CN" altLang="zh-CN" dirty="0">
                  <a:cs typeface="+mn-ea"/>
                  <a:sym typeface="+mn-lt"/>
                </a:rPr>
                <a:t>一間</a:t>
              </a:r>
              <a:r>
                <a:rPr lang="zh-CN" altLang="zh-CN" b="1" dirty="0">
                  <a:cs typeface="+mn-ea"/>
                  <a:sym typeface="+mn-lt"/>
                </a:rPr>
                <a:t>專注</a:t>
              </a:r>
              <a:r>
                <a:rPr lang="zh-CN" altLang="en-US" b="1" dirty="0">
                  <a:cs typeface="+mn-ea"/>
                  <a:sym typeface="+mn-lt"/>
                </a:rPr>
                <a:t>儿科的</a:t>
              </a:r>
              <a:r>
                <a:rPr lang="zh-CN" altLang="zh-CN" b="1" dirty="0">
                  <a:cs typeface="+mn-ea"/>
                  <a:sym typeface="+mn-lt"/>
                </a:rPr>
                <a:t>第</a:t>
              </a:r>
              <a:r>
                <a:rPr lang="en-US" altLang="zh-CN" b="1" dirty="0">
                  <a:cs typeface="+mn-ea"/>
                  <a:sym typeface="+mn-lt"/>
                </a:rPr>
                <a:t>3</a:t>
              </a:r>
              <a:r>
                <a:rPr lang="zh-CN" altLang="zh-CN" b="1" dirty="0">
                  <a:cs typeface="+mn-ea"/>
                  <a:sym typeface="+mn-lt"/>
                </a:rPr>
                <a:t>層專科醫院</a:t>
              </a:r>
              <a:r>
                <a:rPr lang="zh-CN" altLang="zh-CN" dirty="0">
                  <a:cs typeface="+mn-ea"/>
                  <a:sym typeface="+mn-lt"/>
                </a:rPr>
                <a:t>，為全港的兒科病人服務</a:t>
              </a:r>
              <a:endParaRPr lang="en-US" altLang="zh-CN" dirty="0">
                <a:cs typeface="+mn-ea"/>
                <a:sym typeface="+mn-lt"/>
              </a:endParaRPr>
            </a:p>
            <a:p>
              <a:pPr marL="800100" lvl="1" indent="-342900">
                <a:lnSpc>
                  <a:spcPct val="150000"/>
                </a:lnSpc>
                <a:buFontTx/>
                <a:buChar char="-"/>
              </a:pPr>
              <a:r>
                <a:rPr lang="zh-CN" altLang="zh-CN" b="1" dirty="0">
                  <a:cs typeface="+mn-ea"/>
                  <a:sym typeface="+mn-lt"/>
                </a:rPr>
                <a:t>葛量洪醫院</a:t>
              </a:r>
              <a:r>
                <a:rPr lang="zh-CN" altLang="en-US" b="1" dirty="0">
                  <a:cs typeface="+mn-ea"/>
                  <a:sym typeface="+mn-lt"/>
                </a:rPr>
                <a:t>：</a:t>
              </a:r>
              <a:r>
                <a:rPr lang="zh-CN" altLang="zh-CN" b="1" dirty="0">
                  <a:cs typeface="+mn-ea"/>
                  <a:sym typeface="+mn-lt"/>
                </a:rPr>
                <a:t>成人心肺疾病治療的第三層轉介中心</a:t>
              </a:r>
              <a:endParaRPr lang="en-US" altLang="zh-CN" b="1" dirty="0">
                <a:cs typeface="+mn-ea"/>
                <a:sym typeface="+mn-lt"/>
              </a:endParaRPr>
            </a:p>
            <a:p>
              <a:pPr marL="800100" lvl="1" indent="-342900">
                <a:lnSpc>
                  <a:spcPct val="150000"/>
                </a:lnSpc>
                <a:buFontTx/>
                <a:buChar char="-"/>
              </a:pPr>
              <a:r>
                <a:rPr lang="zh-CN" altLang="zh-CN" b="1" dirty="0">
                  <a:cs typeface="+mn-ea"/>
                  <a:sym typeface="+mn-lt"/>
                </a:rPr>
                <a:t>麥理浩復康院</a:t>
              </a:r>
              <a:r>
                <a:rPr lang="zh-CN" altLang="en-US" b="1" dirty="0">
                  <a:cs typeface="+mn-ea"/>
                  <a:sym typeface="+mn-lt"/>
                </a:rPr>
                <a:t>：</a:t>
              </a:r>
              <a:r>
                <a:rPr lang="zh-CN" altLang="zh-CN" b="1" dirty="0">
                  <a:cs typeface="+mn-ea"/>
                  <a:sym typeface="+mn-lt"/>
                </a:rPr>
                <a:t>提供全面復康服務</a:t>
              </a:r>
              <a:endParaRPr lang="en-US" altLang="zh-CN" b="1" dirty="0">
                <a:cs typeface="+mn-ea"/>
                <a:sym typeface="+mn-lt"/>
              </a:endParaRPr>
            </a:p>
            <a:p>
              <a:pPr marL="800100" lvl="1" indent="-342900">
                <a:lnSpc>
                  <a:spcPct val="150000"/>
                </a:lnSpc>
                <a:buFontTx/>
                <a:buChar char="-"/>
              </a:pPr>
              <a:r>
                <a:rPr lang="zh-CN" altLang="zh-CN" b="1" dirty="0">
                  <a:cs typeface="+mn-ea"/>
                  <a:sym typeface="+mn-lt"/>
                </a:rPr>
                <a:t>贊育醫院</a:t>
              </a:r>
              <a:r>
                <a:rPr lang="zh-CN" altLang="en-US" b="1" dirty="0">
                  <a:cs typeface="+mn-ea"/>
                  <a:sym typeface="+mn-lt"/>
                </a:rPr>
                <a:t>是：一</a:t>
              </a:r>
              <a:r>
                <a:rPr lang="zh-CN" altLang="zh-CN" b="1" dirty="0">
                  <a:cs typeface="+mn-ea"/>
                  <a:sym typeface="+mn-lt"/>
                </a:rPr>
                <a:t>所社區家庭健康中心</a:t>
              </a:r>
              <a:endParaRPr lang="en-US" altLang="zh-CN" b="1" dirty="0">
                <a:cs typeface="+mn-ea"/>
                <a:sym typeface="+mn-lt"/>
              </a:endParaRPr>
            </a:p>
          </p:txBody>
        </p:sp>
        <p:grpSp>
          <p:nvGrpSpPr>
            <p:cNvPr id="85" name="组合 84">
              <a:extLst>
                <a:ext uri="{FF2B5EF4-FFF2-40B4-BE49-F238E27FC236}">
                  <a16:creationId xmlns:a16="http://schemas.microsoft.com/office/drawing/2014/main" id="{5EB9F72C-CE49-42BD-83F6-2A2B7817486C}"/>
                </a:ext>
              </a:extLst>
            </p:cNvPr>
            <p:cNvGrpSpPr/>
            <p:nvPr/>
          </p:nvGrpSpPr>
          <p:grpSpPr>
            <a:xfrm>
              <a:off x="6445172" y="1155572"/>
              <a:ext cx="5854679" cy="434569"/>
              <a:chOff x="408685" y="1155572"/>
              <a:chExt cx="5854679" cy="434569"/>
            </a:xfrm>
          </p:grpSpPr>
          <p:sp>
            <p:nvSpPr>
              <p:cNvPr id="86" name="矩形 85">
                <a:extLst>
                  <a:ext uri="{FF2B5EF4-FFF2-40B4-BE49-F238E27FC236}">
                    <a16:creationId xmlns:a16="http://schemas.microsoft.com/office/drawing/2014/main" id="{58910EAC-3CE6-44A3-8CA9-9DDAF0CC9A71}"/>
                  </a:ext>
                </a:extLst>
              </p:cNvPr>
              <p:cNvSpPr/>
              <p:nvPr/>
            </p:nvSpPr>
            <p:spPr>
              <a:xfrm>
                <a:off x="1610761" y="1155572"/>
                <a:ext cx="2946528" cy="400110"/>
              </a:xfrm>
              <a:prstGeom prst="rect">
                <a:avLst/>
              </a:prstGeom>
            </p:spPr>
            <p:txBody>
              <a:bodyPr wrap="none">
                <a:spAutoFit/>
              </a:bodyPr>
              <a:lstStyle/>
              <a:p>
                <a:r>
                  <a:rPr lang="zh-CN" altLang="en-US" sz="2000" b="1">
                    <a:solidFill>
                      <a:schemeClr val="accent1">
                        <a:lumMod val="75000"/>
                      </a:schemeClr>
                    </a:solidFill>
                    <a:cs typeface="+mn-ea"/>
                    <a:sym typeface="+mn-lt"/>
                  </a:rPr>
                  <a:t>与大陆医联体模式类似</a:t>
                </a:r>
                <a:endParaRPr lang="zh-CN" altLang="en-US" sz="2000" b="1" dirty="0">
                  <a:solidFill>
                    <a:schemeClr val="accent1">
                      <a:lumMod val="75000"/>
                    </a:schemeClr>
                  </a:solidFill>
                  <a:cs typeface="+mn-ea"/>
                  <a:sym typeface="+mn-lt"/>
                </a:endParaRPr>
              </a:p>
            </p:txBody>
          </p:sp>
          <p:cxnSp>
            <p:nvCxnSpPr>
              <p:cNvPr id="87" name="直接连接符 86">
                <a:extLst>
                  <a:ext uri="{FF2B5EF4-FFF2-40B4-BE49-F238E27FC236}">
                    <a16:creationId xmlns:a16="http://schemas.microsoft.com/office/drawing/2014/main" id="{B3C8FFAD-DB2B-4450-9AC7-18EFC2C7F5F5}"/>
                  </a:ext>
                </a:extLst>
              </p:cNvPr>
              <p:cNvCxnSpPr>
                <a:cxnSpLocks/>
              </p:cNvCxnSpPr>
              <p:nvPr/>
            </p:nvCxnSpPr>
            <p:spPr>
              <a:xfrm>
                <a:off x="408685" y="1590141"/>
                <a:ext cx="5854679"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88" name="梯形 87">
            <a:extLst>
              <a:ext uri="{FF2B5EF4-FFF2-40B4-BE49-F238E27FC236}">
                <a16:creationId xmlns:a16="http://schemas.microsoft.com/office/drawing/2014/main" id="{B65371DE-2EE7-479C-9EDB-01305720DDE2}"/>
              </a:ext>
            </a:extLst>
          </p:cNvPr>
          <p:cNvSpPr/>
          <p:nvPr/>
        </p:nvSpPr>
        <p:spPr>
          <a:xfrm rot="5400000">
            <a:off x="3943601" y="3714145"/>
            <a:ext cx="4306388" cy="304916"/>
          </a:xfrm>
          <a:prstGeom prst="trapezoid">
            <a:avLst/>
          </a:prstGeom>
          <a:solidFill>
            <a:schemeClr val="bg1">
              <a:lumMod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l">
              <a:lnSpc>
                <a:spcPct val="90000"/>
              </a:lnSpc>
              <a:spcAft>
                <a:spcPts val="1000"/>
              </a:spcAft>
              <a:buAutoNum type="arabicPeriod"/>
            </a:pPr>
            <a:endParaRPr lang="zh-CN" altLang="en-US" b="1" kern="0">
              <a:solidFill>
                <a:prstClr val="black"/>
              </a:solidFill>
              <a:ea typeface="华文楷体"/>
            </a:endParaRPr>
          </a:p>
        </p:txBody>
      </p:sp>
    </p:spTree>
    <p:extLst>
      <p:ext uri="{BB962C8B-B14F-4D97-AF65-F5344CB8AC3E}">
        <p14:creationId xmlns:p14="http://schemas.microsoft.com/office/powerpoint/2010/main" val="2553612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304919" y="1332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2-</a:t>
            </a:r>
            <a:r>
              <a:rPr lang="en" sz="2400"/>
              <a:t>2</a:t>
            </a:r>
            <a:r>
              <a:rPr lang="en" sz="2400">
                <a:latin typeface="Arial"/>
                <a:ea typeface="Arial"/>
                <a:cs typeface="Arial"/>
                <a:sym typeface="Arial"/>
              </a:rPr>
              <a:t> </a:t>
            </a:r>
            <a:r>
              <a:rPr lang="en" sz="2400"/>
              <a:t>肿瘤AI项目功能分支_胰腺癌筛查</a:t>
            </a:r>
            <a:endParaRPr sz="2400">
              <a:latin typeface="Arial"/>
              <a:ea typeface="Arial"/>
              <a:cs typeface="Arial"/>
              <a:sym typeface="Arial"/>
            </a:endParaRPr>
          </a:p>
        </p:txBody>
      </p:sp>
      <p:grpSp>
        <p:nvGrpSpPr>
          <p:cNvPr id="205" name="Google Shape;205;p28"/>
          <p:cNvGrpSpPr/>
          <p:nvPr/>
        </p:nvGrpSpPr>
        <p:grpSpPr>
          <a:xfrm>
            <a:off x="209952" y="769631"/>
            <a:ext cx="6310397" cy="400797"/>
            <a:chOff x="260765" y="949701"/>
            <a:chExt cx="5848014" cy="414789"/>
          </a:xfrm>
        </p:grpSpPr>
        <p:sp>
          <p:nvSpPr>
            <p:cNvPr id="206" name="Google Shape;206;p28"/>
            <p:cNvSpPr/>
            <p:nvPr/>
          </p:nvSpPr>
          <p:spPr>
            <a:xfrm>
              <a:off x="348779" y="949701"/>
              <a:ext cx="5760000" cy="369300"/>
            </a:xfrm>
            <a:prstGeom prst="rect">
              <a:avLst/>
            </a:prstGeom>
            <a:noFill/>
            <a:ln>
              <a:noFill/>
            </a:ln>
          </p:spPr>
          <p:txBody>
            <a:bodyPr spcFirstLastPara="1" wrap="square" lIns="91433" tIns="45700" rIns="91433" bIns="45700" anchor="t" anchorCtr="0">
              <a:noAutofit/>
            </a:bodyPr>
            <a:lstStyle/>
            <a:p>
              <a:pPr algn="ctr"/>
              <a:r>
                <a:rPr lang="en" sz="1867" b="1">
                  <a:solidFill>
                    <a:srgbClr val="E65C01"/>
                  </a:solidFill>
                  <a:latin typeface="Arial"/>
                  <a:ea typeface="Arial"/>
                  <a:cs typeface="Arial"/>
                  <a:sym typeface="Arial"/>
                </a:rPr>
                <a:t>核心功能</a:t>
              </a:r>
              <a:endParaRPr sz="1867" b="1">
                <a:solidFill>
                  <a:srgbClr val="E65C01"/>
                </a:solidFill>
                <a:latin typeface="Arial"/>
                <a:ea typeface="Arial"/>
                <a:cs typeface="Arial"/>
                <a:sym typeface="Arial"/>
              </a:endParaRPr>
            </a:p>
          </p:txBody>
        </p:sp>
        <p:cxnSp>
          <p:nvCxnSpPr>
            <p:cNvPr id="207" name="Google Shape;207;p28"/>
            <p:cNvCxnSpPr/>
            <p:nvPr/>
          </p:nvCxnSpPr>
          <p:spPr>
            <a:xfrm>
              <a:off x="260765" y="1364490"/>
              <a:ext cx="5760000" cy="0"/>
            </a:xfrm>
            <a:prstGeom prst="straightConnector1">
              <a:avLst/>
            </a:prstGeom>
            <a:noFill/>
            <a:ln w="17125" cap="flat" cmpd="sng">
              <a:solidFill>
                <a:schemeClr val="dk1">
                  <a:alpha val="49800"/>
                </a:schemeClr>
              </a:solidFill>
              <a:prstDash val="solid"/>
              <a:round/>
              <a:headEnd type="none" w="sm" len="sm"/>
              <a:tailEnd type="none" w="sm" len="sm"/>
            </a:ln>
          </p:spPr>
        </p:cxnSp>
      </p:grpSp>
      <p:grpSp>
        <p:nvGrpSpPr>
          <p:cNvPr id="208" name="Google Shape;208;p28"/>
          <p:cNvGrpSpPr/>
          <p:nvPr/>
        </p:nvGrpSpPr>
        <p:grpSpPr>
          <a:xfrm>
            <a:off x="148913" y="2734407"/>
            <a:ext cx="6291984" cy="415876"/>
            <a:chOff x="6174693" y="558494"/>
            <a:chExt cx="5889900" cy="415932"/>
          </a:xfrm>
        </p:grpSpPr>
        <p:sp>
          <p:nvSpPr>
            <p:cNvPr id="209" name="Google Shape;209;p28"/>
            <p:cNvSpPr/>
            <p:nvPr/>
          </p:nvSpPr>
          <p:spPr>
            <a:xfrm>
              <a:off x="6304593" y="558494"/>
              <a:ext cx="5760000" cy="390000"/>
            </a:xfrm>
            <a:prstGeom prst="rect">
              <a:avLst/>
            </a:prstGeom>
            <a:no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临床验证及落地</a:t>
              </a:r>
              <a:endParaRPr sz="1867" b="1">
                <a:solidFill>
                  <a:srgbClr val="E65C01"/>
                </a:solidFill>
                <a:latin typeface="Arial"/>
                <a:ea typeface="Arial"/>
                <a:cs typeface="Arial"/>
                <a:sym typeface="Arial"/>
              </a:endParaRPr>
            </a:p>
          </p:txBody>
        </p:sp>
        <p:cxnSp>
          <p:nvCxnSpPr>
            <p:cNvPr id="210" name="Google Shape;210;p28"/>
            <p:cNvCxnSpPr/>
            <p:nvPr/>
          </p:nvCxnSpPr>
          <p:spPr>
            <a:xfrm rot="10800000" flipH="1">
              <a:off x="6174693" y="964826"/>
              <a:ext cx="5760000" cy="960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211" name="Google Shape;211;p28"/>
          <p:cNvSpPr/>
          <p:nvPr/>
        </p:nvSpPr>
        <p:spPr>
          <a:xfrm>
            <a:off x="304933" y="1214400"/>
            <a:ext cx="6120800" cy="1621600"/>
          </a:xfrm>
          <a:prstGeom prst="rect">
            <a:avLst/>
          </a:prstGeom>
          <a:noFill/>
          <a:ln>
            <a:noFill/>
          </a:ln>
        </p:spPr>
        <p:txBody>
          <a:bodyPr spcFirstLastPara="1" wrap="square" lIns="91433" tIns="45700" rIns="91433" bIns="45700" anchor="t" anchorCtr="0">
            <a:noAutofit/>
          </a:bodyPr>
          <a:lstStyle/>
          <a:p>
            <a:pPr marL="457189" indent="-457189">
              <a:buClr>
                <a:schemeClr val="dk1"/>
              </a:buClr>
              <a:buSzPts val="1200"/>
              <a:buFont typeface="Noto Sans Symbols"/>
              <a:buChar char="●"/>
            </a:pPr>
            <a:r>
              <a:rPr lang="en" sz="1467" dirty="0"/>
              <a:t>在胸部/腹部平扫CT中</a:t>
            </a:r>
            <a:r>
              <a:rPr lang="en" sz="1467" b="1" dirty="0"/>
              <a:t>检测胰腺癌及其他胰腺囊实性病变</a:t>
            </a:r>
            <a:r>
              <a:rPr lang="en" sz="1467" dirty="0"/>
              <a:t>，主要包括：</a:t>
            </a:r>
            <a:endParaRPr sz="1467" dirty="0"/>
          </a:p>
          <a:p>
            <a:pPr marL="1219170" lvl="1" indent="-397923">
              <a:buSzPts val="1100"/>
              <a:buChar char="○"/>
            </a:pPr>
            <a:r>
              <a:rPr lang="en" sz="1467" dirty="0"/>
              <a:t>恶性肿瘤（胰腺导管腺癌、神经内分泌肿瘤、实性假乳头状瘤）</a:t>
            </a:r>
            <a:endParaRPr sz="1467" dirty="0"/>
          </a:p>
          <a:p>
            <a:pPr marL="1219170" lvl="1" indent="-397923">
              <a:buSzPts val="1100"/>
              <a:buChar char="○"/>
            </a:pPr>
            <a:r>
              <a:rPr lang="en" sz="1467" dirty="0"/>
              <a:t>囊性肿瘤（导管内乳头状黏液性肿瘤、黏液性囊性瘤、慢性胰腺炎、</a:t>
            </a:r>
            <a:r>
              <a:rPr lang="en" sz="1467" dirty="0">
                <a:solidFill>
                  <a:schemeClr val="dk1"/>
                </a:solidFill>
              </a:rPr>
              <a:t>浆液性囊性肿瘤</a:t>
            </a:r>
            <a:r>
              <a:rPr lang="en" sz="1467" dirty="0"/>
              <a:t>）</a:t>
            </a:r>
            <a:endParaRPr sz="1467" dirty="0"/>
          </a:p>
        </p:txBody>
      </p:sp>
      <p:sp>
        <p:nvSpPr>
          <p:cNvPr id="212" name="Google Shape;212;p28"/>
          <p:cNvSpPr/>
          <p:nvPr/>
        </p:nvSpPr>
        <p:spPr>
          <a:xfrm>
            <a:off x="304933" y="3233367"/>
            <a:ext cx="6109200" cy="30012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marL="220128" indent="-211661">
              <a:lnSpc>
                <a:spcPct val="150000"/>
              </a:lnSpc>
              <a:buClr>
                <a:schemeClr val="dk1"/>
              </a:buClr>
              <a:buSzPts val="1100"/>
              <a:buChar char="•"/>
            </a:pPr>
            <a:r>
              <a:rPr lang="en" sz="1467" dirty="0">
                <a:solidFill>
                  <a:schemeClr val="dk1"/>
                </a:solidFill>
              </a:rPr>
              <a:t>长海医院User Study结果：相对于11位医生平均检测准确度（7位放射科医生和4位胰腺专家），该产品</a:t>
            </a:r>
            <a:r>
              <a:rPr lang="en" sz="1467" dirty="0"/>
              <a:t>在胸部/腹部平扫CT中, </a:t>
            </a:r>
            <a:r>
              <a:rPr lang="en" sz="1467" dirty="0">
                <a:solidFill>
                  <a:schemeClr val="dk1"/>
                </a:solidFill>
              </a:rPr>
              <a:t>对胰腺癌、其它胰腺囊实性病变、正常胰腺检测准确度分别</a:t>
            </a:r>
            <a:r>
              <a:rPr lang="en" sz="1467" b="1" dirty="0">
                <a:solidFill>
                  <a:schemeClr val="dk1"/>
                </a:solidFill>
              </a:rPr>
              <a:t>提高 38%,15%,11%</a:t>
            </a:r>
            <a:endParaRPr sz="1467" dirty="0">
              <a:solidFill>
                <a:schemeClr val="dk1"/>
              </a:solidFill>
            </a:endParaRPr>
          </a:p>
          <a:p>
            <a:pPr marL="220128" indent="-211661">
              <a:lnSpc>
                <a:spcPct val="150000"/>
              </a:lnSpc>
              <a:buClr>
                <a:schemeClr val="dk1"/>
              </a:buClr>
              <a:buSzPts val="1100"/>
              <a:buChar char="•"/>
            </a:pPr>
            <a:r>
              <a:rPr lang="en" sz="1467" dirty="0"/>
              <a:t>External testing (新华医院、复旦肿瘤): </a:t>
            </a:r>
            <a:r>
              <a:rPr lang="en" sz="1467" dirty="0">
                <a:solidFill>
                  <a:schemeClr val="dk1"/>
                </a:solidFill>
              </a:rPr>
              <a:t>胰腺癌检测敏感性</a:t>
            </a:r>
            <a:r>
              <a:rPr lang="en" sz="1467" b="1" dirty="0"/>
              <a:t> = 96%</a:t>
            </a:r>
            <a:r>
              <a:rPr lang="en" sz="1467" dirty="0"/>
              <a:t>, </a:t>
            </a:r>
            <a:r>
              <a:rPr lang="en" sz="1467" dirty="0">
                <a:solidFill>
                  <a:schemeClr val="dk1"/>
                </a:solidFill>
              </a:rPr>
              <a:t>特异性</a:t>
            </a:r>
            <a:r>
              <a:rPr lang="en" sz="1467" b="1" dirty="0"/>
              <a:t> = 99%</a:t>
            </a:r>
            <a:endParaRPr sz="1467" dirty="0"/>
          </a:p>
          <a:p>
            <a:pPr marL="220128" indent="-211661">
              <a:lnSpc>
                <a:spcPct val="150000"/>
              </a:lnSpc>
              <a:buSzPts val="1100"/>
              <a:buChar char="•"/>
            </a:pPr>
            <a:r>
              <a:rPr lang="en" sz="1467" dirty="0"/>
              <a:t>External testing of 早期胰腺癌检测</a:t>
            </a:r>
            <a:r>
              <a:rPr lang="en" sz="1467" b="1" dirty="0"/>
              <a:t> (T1, T2 stage)</a:t>
            </a:r>
            <a:r>
              <a:rPr lang="en" sz="1467" dirty="0"/>
              <a:t> </a:t>
            </a:r>
            <a:r>
              <a:rPr lang="en" sz="1467" dirty="0">
                <a:solidFill>
                  <a:schemeClr val="dk1"/>
                </a:solidFill>
              </a:rPr>
              <a:t>(盛京医院)</a:t>
            </a:r>
            <a:r>
              <a:rPr lang="en" sz="1467" dirty="0"/>
              <a:t>: </a:t>
            </a:r>
            <a:r>
              <a:rPr lang="en" sz="1467" dirty="0">
                <a:solidFill>
                  <a:schemeClr val="dk1"/>
                </a:solidFill>
              </a:rPr>
              <a:t>敏感性</a:t>
            </a:r>
            <a:r>
              <a:rPr lang="en" sz="1467" b="1" dirty="0"/>
              <a:t> = 87%-97%</a:t>
            </a:r>
            <a:r>
              <a:rPr lang="en" sz="1467" dirty="0"/>
              <a:t> </a:t>
            </a:r>
            <a:endParaRPr sz="1467" dirty="0"/>
          </a:p>
          <a:p>
            <a:pPr marL="220128" indent="-211661">
              <a:lnSpc>
                <a:spcPct val="150000"/>
              </a:lnSpc>
              <a:buSzPts val="1100"/>
              <a:buChar char="•"/>
            </a:pPr>
            <a:r>
              <a:rPr lang="en" sz="1467" b="1" dirty="0"/>
              <a:t>MICCAI 2020 Best Paper Final-List</a:t>
            </a:r>
            <a:r>
              <a:rPr lang="en" sz="1467" dirty="0"/>
              <a:t>, MICCAI/CVPR/CCR/MedIA 六篇顶级论文  </a:t>
            </a:r>
            <a:endParaRPr sz="1467" dirty="0"/>
          </a:p>
        </p:txBody>
      </p:sp>
      <p:pic>
        <p:nvPicPr>
          <p:cNvPr id="213" name="Google Shape;213;p28"/>
          <p:cNvPicPr preferRelativeResize="0"/>
          <p:nvPr/>
        </p:nvPicPr>
        <p:blipFill>
          <a:blip r:embed="rId3">
            <a:alphaModFix/>
          </a:blip>
          <a:stretch>
            <a:fillRect/>
          </a:stretch>
        </p:blipFill>
        <p:spPr>
          <a:xfrm>
            <a:off x="6539434" y="818067"/>
            <a:ext cx="5531701" cy="4520863"/>
          </a:xfrm>
          <a:prstGeom prst="rect">
            <a:avLst/>
          </a:prstGeom>
          <a:noFill/>
          <a:ln>
            <a:noFill/>
          </a:ln>
        </p:spPr>
      </p:pic>
      <p:sp>
        <p:nvSpPr>
          <p:cNvPr id="214" name="Google Shape;214;p28"/>
          <p:cNvSpPr/>
          <p:nvPr/>
        </p:nvSpPr>
        <p:spPr>
          <a:xfrm>
            <a:off x="7174522" y="5448167"/>
            <a:ext cx="4580276" cy="7864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dirty="0"/>
              <a:t>(左) 医生在胸部平扫CT中漏诊胰腺癌</a:t>
            </a:r>
          </a:p>
          <a:p>
            <a:pPr marL="457189" indent="-457189">
              <a:buClr>
                <a:srgbClr val="3F3F3F"/>
              </a:buClr>
              <a:buSzPts val="1200"/>
              <a:buFont typeface="Noto Sans Symbols"/>
              <a:buChar char="❑"/>
            </a:pPr>
            <a:r>
              <a:rPr lang="en-US" sz="1467" dirty="0"/>
              <a:t>(</a:t>
            </a:r>
            <a:r>
              <a:rPr lang="en" sz="1467" dirty="0"/>
              <a:t>中) 我们的AI模型从中正确检测出胰腺癌(</a:t>
            </a:r>
            <a:r>
              <a:rPr lang="en" sz="1467" dirty="0">
                <a:solidFill>
                  <a:srgbClr val="6AA84F"/>
                </a:solidFill>
              </a:rPr>
              <a:t>绿色)</a:t>
            </a:r>
            <a:r>
              <a:rPr lang="en" sz="1467" dirty="0"/>
              <a:t>  </a:t>
            </a:r>
          </a:p>
          <a:p>
            <a:pPr marL="457189" indent="-457189">
              <a:buClr>
                <a:srgbClr val="3F3F3F"/>
              </a:buClr>
              <a:buSzPts val="1200"/>
              <a:buFont typeface="Noto Sans Symbols"/>
              <a:buChar char="❑"/>
            </a:pPr>
            <a:r>
              <a:rPr lang="en" sz="1467" dirty="0"/>
              <a:t>(右) 对应的腹部增强CT</a:t>
            </a:r>
            <a:endParaRPr sz="146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304919" y="2348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2-</a:t>
            </a:r>
            <a:r>
              <a:rPr lang="en" sz="2400"/>
              <a:t>3</a:t>
            </a:r>
            <a:r>
              <a:rPr lang="en" sz="2400">
                <a:latin typeface="Arial"/>
                <a:ea typeface="Arial"/>
                <a:cs typeface="Arial"/>
                <a:sym typeface="Arial"/>
              </a:rPr>
              <a:t> </a:t>
            </a:r>
            <a:r>
              <a:rPr lang="en" sz="2400"/>
              <a:t>肿瘤AI项目功能分支_胸部淋巴异常检测 </a:t>
            </a:r>
            <a:endParaRPr sz="2400">
              <a:latin typeface="Arial"/>
              <a:ea typeface="Arial"/>
              <a:cs typeface="Arial"/>
              <a:sym typeface="Arial"/>
            </a:endParaRPr>
          </a:p>
        </p:txBody>
      </p:sp>
      <p:grpSp>
        <p:nvGrpSpPr>
          <p:cNvPr id="221" name="Google Shape;221;p29"/>
          <p:cNvGrpSpPr/>
          <p:nvPr/>
        </p:nvGrpSpPr>
        <p:grpSpPr>
          <a:xfrm>
            <a:off x="209973" y="1085092"/>
            <a:ext cx="6026697" cy="390131"/>
            <a:chOff x="260765" y="1065887"/>
            <a:chExt cx="5835300" cy="403750"/>
          </a:xfrm>
        </p:grpSpPr>
        <p:sp>
          <p:nvSpPr>
            <p:cNvPr id="222" name="Google Shape;222;p29"/>
            <p:cNvSpPr/>
            <p:nvPr/>
          </p:nvSpPr>
          <p:spPr>
            <a:xfrm>
              <a:off x="331851" y="1065887"/>
              <a:ext cx="5760000" cy="369300"/>
            </a:xfrm>
            <a:prstGeom prst="rect">
              <a:avLst/>
            </a:prstGeom>
            <a:noFill/>
            <a:ln>
              <a:noFill/>
            </a:ln>
          </p:spPr>
          <p:txBody>
            <a:bodyPr spcFirstLastPara="1" wrap="square" lIns="91433" tIns="45700" rIns="91433" bIns="45700" anchor="t" anchorCtr="0">
              <a:noAutofit/>
            </a:bodyPr>
            <a:lstStyle/>
            <a:p>
              <a:pPr algn="ctr"/>
              <a:r>
                <a:rPr lang="en" sz="1867" b="1">
                  <a:solidFill>
                    <a:srgbClr val="E65C01"/>
                  </a:solidFill>
                  <a:latin typeface="Arial"/>
                  <a:ea typeface="Arial"/>
                  <a:cs typeface="Arial"/>
                  <a:sym typeface="Arial"/>
                </a:rPr>
                <a:t>核心功能</a:t>
              </a:r>
              <a:endParaRPr sz="1867" b="1">
                <a:solidFill>
                  <a:srgbClr val="E65C01"/>
                </a:solidFill>
                <a:latin typeface="Arial"/>
                <a:ea typeface="Arial"/>
                <a:cs typeface="Arial"/>
                <a:sym typeface="Arial"/>
              </a:endParaRPr>
            </a:p>
          </p:txBody>
        </p:sp>
        <p:cxnSp>
          <p:nvCxnSpPr>
            <p:cNvPr id="223" name="Google Shape;223;p29"/>
            <p:cNvCxnSpPr/>
            <p:nvPr/>
          </p:nvCxnSpPr>
          <p:spPr>
            <a:xfrm>
              <a:off x="260765" y="1469637"/>
              <a:ext cx="5835300" cy="0"/>
            </a:xfrm>
            <a:prstGeom prst="straightConnector1">
              <a:avLst/>
            </a:prstGeom>
            <a:noFill/>
            <a:ln w="17125" cap="flat" cmpd="sng">
              <a:solidFill>
                <a:schemeClr val="dk1">
                  <a:alpha val="49800"/>
                </a:schemeClr>
              </a:solidFill>
              <a:prstDash val="solid"/>
              <a:round/>
              <a:headEnd type="none" w="sm" len="sm"/>
              <a:tailEnd type="none" w="sm" len="sm"/>
            </a:ln>
          </p:spPr>
        </p:cxnSp>
      </p:grpSp>
      <p:grpSp>
        <p:nvGrpSpPr>
          <p:cNvPr id="224" name="Google Shape;224;p29"/>
          <p:cNvGrpSpPr/>
          <p:nvPr/>
        </p:nvGrpSpPr>
        <p:grpSpPr>
          <a:xfrm>
            <a:off x="6626319" y="1048051"/>
            <a:ext cx="5399860" cy="415932"/>
            <a:chOff x="6174693" y="1066562"/>
            <a:chExt cx="5889900" cy="415932"/>
          </a:xfrm>
        </p:grpSpPr>
        <p:sp>
          <p:nvSpPr>
            <p:cNvPr id="225" name="Google Shape;225;p29"/>
            <p:cNvSpPr/>
            <p:nvPr/>
          </p:nvSpPr>
          <p:spPr>
            <a:xfrm>
              <a:off x="6304593" y="1066562"/>
              <a:ext cx="5760000" cy="390000"/>
            </a:xfrm>
            <a:prstGeom prst="rect">
              <a:avLst/>
            </a:prstGeom>
            <a:no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临床验证及落地</a:t>
              </a:r>
              <a:endParaRPr sz="1867" b="1">
                <a:solidFill>
                  <a:srgbClr val="E65C01"/>
                </a:solidFill>
                <a:latin typeface="Arial"/>
                <a:ea typeface="Arial"/>
                <a:cs typeface="Arial"/>
                <a:sym typeface="Arial"/>
              </a:endParaRPr>
            </a:p>
          </p:txBody>
        </p:sp>
        <p:cxnSp>
          <p:nvCxnSpPr>
            <p:cNvPr id="226" name="Google Shape;226;p29"/>
            <p:cNvCxnSpPr/>
            <p:nvPr/>
          </p:nvCxnSpPr>
          <p:spPr>
            <a:xfrm rot="10800000" flipH="1">
              <a:off x="6174693" y="1472894"/>
              <a:ext cx="5760000" cy="960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227" name="Google Shape;227;p29"/>
          <p:cNvSpPr/>
          <p:nvPr/>
        </p:nvSpPr>
        <p:spPr>
          <a:xfrm>
            <a:off x="926667" y="5837467"/>
            <a:ext cx="4416000" cy="3900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a:t>检测结果示意图：绿色标注位置为模型检测出的异常淋巴结</a:t>
            </a:r>
            <a:endParaRPr sz="1467"/>
          </a:p>
        </p:txBody>
      </p:sp>
      <p:sp>
        <p:nvSpPr>
          <p:cNvPr id="228" name="Google Shape;228;p29"/>
          <p:cNvSpPr/>
          <p:nvPr/>
        </p:nvSpPr>
        <p:spPr>
          <a:xfrm>
            <a:off x="243533" y="1595033"/>
            <a:ext cx="5940000" cy="1233600"/>
          </a:xfrm>
          <a:prstGeom prst="rect">
            <a:avLst/>
          </a:prstGeom>
          <a:noFill/>
          <a:ln>
            <a:noFill/>
          </a:ln>
        </p:spPr>
        <p:txBody>
          <a:bodyPr spcFirstLastPara="1" wrap="square" lIns="91433" tIns="45700" rIns="91433" bIns="45700" anchor="t" anchorCtr="0">
            <a:noAutofit/>
          </a:bodyPr>
          <a:lstStyle/>
          <a:p>
            <a:pPr marL="220128" indent="-211661">
              <a:lnSpc>
                <a:spcPct val="150000"/>
              </a:lnSpc>
              <a:spcBef>
                <a:spcPts val="267"/>
              </a:spcBef>
              <a:buClr>
                <a:schemeClr val="dk1"/>
              </a:buClr>
              <a:buSzPts val="1100"/>
              <a:buChar char="•"/>
            </a:pPr>
            <a:r>
              <a:rPr lang="en" sz="1467" b="1">
                <a:solidFill>
                  <a:schemeClr val="dk1"/>
                </a:solidFill>
              </a:rPr>
              <a:t>自动分割胸部12个淋巴站区域</a:t>
            </a:r>
            <a:r>
              <a:rPr lang="en" sz="1467">
                <a:solidFill>
                  <a:schemeClr val="dk1"/>
                </a:solidFill>
              </a:rPr>
              <a:t>，将胸部淋巴结自动归站</a:t>
            </a:r>
            <a:endParaRPr sz="1467">
              <a:solidFill>
                <a:schemeClr val="dk1"/>
              </a:solidFill>
            </a:endParaRPr>
          </a:p>
          <a:p>
            <a:pPr marL="220128" indent="-211661">
              <a:lnSpc>
                <a:spcPct val="150000"/>
              </a:lnSpc>
              <a:spcBef>
                <a:spcPts val="267"/>
              </a:spcBef>
              <a:buClr>
                <a:schemeClr val="dk1"/>
              </a:buClr>
              <a:buSzPts val="1100"/>
              <a:buChar char="•"/>
            </a:pPr>
            <a:r>
              <a:rPr lang="en" sz="1467" b="1">
                <a:solidFill>
                  <a:schemeClr val="dk1"/>
                </a:solidFill>
              </a:rPr>
              <a:t>自动发现检测并分割胸部异常淋巴结</a:t>
            </a:r>
            <a:r>
              <a:rPr lang="en" sz="1467">
                <a:solidFill>
                  <a:schemeClr val="dk1"/>
                </a:solidFill>
              </a:rPr>
              <a:t>，进行</a:t>
            </a:r>
            <a:r>
              <a:rPr lang="en" sz="1467" b="1">
                <a:solidFill>
                  <a:schemeClr val="dk1"/>
                </a:solidFill>
              </a:rPr>
              <a:t>胸部癌症淋巴结转移的筛查</a:t>
            </a:r>
            <a:r>
              <a:rPr lang="en" sz="1467">
                <a:solidFill>
                  <a:schemeClr val="dk1"/>
                </a:solidFill>
              </a:rPr>
              <a:t>，并可估计病人在胸部CT中有</a:t>
            </a:r>
            <a:r>
              <a:rPr lang="en" sz="1467" b="1">
                <a:solidFill>
                  <a:schemeClr val="dk1"/>
                </a:solidFill>
              </a:rPr>
              <a:t>恶性或疑似淋巴结的风险，</a:t>
            </a:r>
            <a:r>
              <a:rPr lang="en" sz="1467">
                <a:solidFill>
                  <a:schemeClr val="dk1"/>
                </a:solidFill>
              </a:rPr>
              <a:t>MICCAI/CVPR/RSNA/SNMMI 等10篇顶级论文</a:t>
            </a:r>
            <a:endParaRPr sz="1467">
              <a:solidFill>
                <a:schemeClr val="dk1"/>
              </a:solidFill>
            </a:endParaRPr>
          </a:p>
        </p:txBody>
      </p:sp>
      <p:pic>
        <p:nvPicPr>
          <p:cNvPr id="229" name="Google Shape;229;p29"/>
          <p:cNvPicPr preferRelativeResize="0"/>
          <p:nvPr/>
        </p:nvPicPr>
        <p:blipFill>
          <a:blip r:embed="rId3">
            <a:alphaModFix/>
          </a:blip>
          <a:stretch>
            <a:fillRect/>
          </a:stretch>
        </p:blipFill>
        <p:spPr>
          <a:xfrm>
            <a:off x="6673836" y="4113468"/>
            <a:ext cx="5165201" cy="1700945"/>
          </a:xfrm>
          <a:prstGeom prst="rect">
            <a:avLst/>
          </a:prstGeom>
          <a:noFill/>
          <a:ln>
            <a:noFill/>
          </a:ln>
        </p:spPr>
      </p:pic>
      <p:sp>
        <p:nvSpPr>
          <p:cNvPr id="230" name="Google Shape;230;p29"/>
          <p:cNvSpPr/>
          <p:nvPr/>
        </p:nvSpPr>
        <p:spPr>
          <a:xfrm>
            <a:off x="7715433" y="5902500"/>
            <a:ext cx="3221600" cy="390000"/>
          </a:xfrm>
          <a:prstGeom prst="rect">
            <a:avLst/>
          </a:prstGeom>
          <a:noFill/>
          <a:ln>
            <a:noFill/>
          </a:ln>
        </p:spPr>
        <p:txBody>
          <a:bodyPr spcFirstLastPara="1" wrap="square" lIns="91433" tIns="45700" rIns="91433" bIns="45700" anchor="t" anchorCtr="0">
            <a:noAutofit/>
          </a:bodyPr>
          <a:lstStyle/>
          <a:p>
            <a:pPr algn="ctr"/>
            <a:r>
              <a:rPr lang="en" sz="1333"/>
              <a:t>胸部12个淋巴站自动三维自动分割结果</a:t>
            </a:r>
            <a:endParaRPr sz="1333"/>
          </a:p>
        </p:txBody>
      </p:sp>
      <p:sp>
        <p:nvSpPr>
          <p:cNvPr id="231" name="Google Shape;231;p29"/>
          <p:cNvSpPr/>
          <p:nvPr/>
        </p:nvSpPr>
        <p:spPr>
          <a:xfrm>
            <a:off x="6626333" y="1581867"/>
            <a:ext cx="5497600" cy="2531600"/>
          </a:xfrm>
          <a:prstGeom prst="rect">
            <a:avLst/>
          </a:prstGeom>
          <a:noFill/>
          <a:ln>
            <a:noFill/>
          </a:ln>
        </p:spPr>
        <p:txBody>
          <a:bodyPr spcFirstLastPara="1" wrap="square" lIns="91433" tIns="45700" rIns="91433" bIns="45700" anchor="t" anchorCtr="0">
            <a:noAutofit/>
          </a:bodyPr>
          <a:lstStyle/>
          <a:p>
            <a:pPr marL="220128" indent="-211661">
              <a:lnSpc>
                <a:spcPct val="150000"/>
              </a:lnSpc>
              <a:buClr>
                <a:schemeClr val="dk1"/>
              </a:buClr>
              <a:buSzPts val="1100"/>
              <a:buChar char="•"/>
            </a:pPr>
            <a:r>
              <a:rPr lang="en" sz="1467">
                <a:solidFill>
                  <a:schemeClr val="dk1"/>
                </a:solidFill>
              </a:rPr>
              <a:t>淋巴站 浙大一附院100例胸部癌症病人自动分割验证：</a:t>
            </a:r>
            <a:endParaRPr sz="1467">
              <a:solidFill>
                <a:schemeClr val="dk1"/>
              </a:solidFill>
            </a:endParaRPr>
          </a:p>
          <a:p>
            <a:pPr marL="609585" indent="-397923">
              <a:lnSpc>
                <a:spcPct val="150000"/>
              </a:lnSpc>
              <a:buClr>
                <a:schemeClr val="dk1"/>
              </a:buClr>
              <a:buSzPts val="1100"/>
              <a:buChar char="•"/>
            </a:pPr>
            <a:r>
              <a:rPr lang="en" sz="1467">
                <a:solidFill>
                  <a:schemeClr val="dk1"/>
                </a:solidFill>
              </a:rPr>
              <a:t>三维分割体积准确率 81%Dice 系数</a:t>
            </a:r>
            <a:endParaRPr sz="1467">
              <a:solidFill>
                <a:schemeClr val="dk1"/>
              </a:solidFill>
            </a:endParaRPr>
          </a:p>
          <a:p>
            <a:pPr marL="609585" indent="-397923">
              <a:lnSpc>
                <a:spcPct val="150000"/>
              </a:lnSpc>
              <a:buClr>
                <a:schemeClr val="dk1"/>
              </a:buClr>
              <a:buSzPts val="1100"/>
              <a:buChar char="•"/>
            </a:pPr>
            <a:r>
              <a:rPr lang="en" sz="1467">
                <a:solidFill>
                  <a:schemeClr val="dk1"/>
                </a:solidFill>
              </a:rPr>
              <a:t>96%的淋巴结可以正确的归到其所属淋巴站</a:t>
            </a:r>
            <a:endParaRPr sz="1467">
              <a:solidFill>
                <a:schemeClr val="dk1"/>
              </a:solidFill>
            </a:endParaRPr>
          </a:p>
          <a:p>
            <a:pPr marL="220128" indent="-211661">
              <a:lnSpc>
                <a:spcPct val="150000"/>
              </a:lnSpc>
              <a:buClr>
                <a:schemeClr val="dk1"/>
              </a:buClr>
              <a:buSzPts val="1100"/>
              <a:buChar char="•"/>
            </a:pPr>
            <a:r>
              <a:rPr lang="en" sz="1467">
                <a:solidFill>
                  <a:schemeClr val="dk1"/>
                </a:solidFill>
              </a:rPr>
              <a:t>淋巴结 浙大一附院100例病人自动检测验证：</a:t>
            </a:r>
            <a:endParaRPr sz="1467">
              <a:solidFill>
                <a:schemeClr val="dk1"/>
              </a:solidFill>
            </a:endParaRPr>
          </a:p>
          <a:p>
            <a:pPr marL="609585" indent="-397923">
              <a:lnSpc>
                <a:spcPct val="150000"/>
              </a:lnSpc>
              <a:buClr>
                <a:schemeClr val="dk1"/>
              </a:buClr>
              <a:buSzPts val="1100"/>
              <a:buChar char="•"/>
            </a:pPr>
            <a:r>
              <a:rPr lang="en" sz="1467">
                <a:solidFill>
                  <a:schemeClr val="dk1"/>
                </a:solidFill>
              </a:rPr>
              <a:t>在精确率70%情况下，检测敏感性为75%</a:t>
            </a:r>
            <a:endParaRPr sz="1467">
              <a:solidFill>
                <a:schemeClr val="dk1"/>
              </a:solidFill>
            </a:endParaRPr>
          </a:p>
          <a:p>
            <a:pPr marL="220128" indent="-211661">
              <a:lnSpc>
                <a:spcPct val="150000"/>
              </a:lnSpc>
              <a:spcBef>
                <a:spcPts val="267"/>
              </a:spcBef>
              <a:buClr>
                <a:schemeClr val="dk1"/>
              </a:buClr>
              <a:buSzPts val="1100"/>
              <a:buFont typeface="Arial"/>
              <a:buChar char="•"/>
            </a:pPr>
            <a:r>
              <a:rPr lang="en" sz="1467">
                <a:solidFill>
                  <a:schemeClr val="dk1"/>
                </a:solidFill>
              </a:rPr>
              <a:t>恶性淋巴结 台湾长庚医院142例病人验证：</a:t>
            </a:r>
            <a:endParaRPr sz="1467">
              <a:solidFill>
                <a:schemeClr val="dk1"/>
              </a:solidFill>
            </a:endParaRPr>
          </a:p>
          <a:p>
            <a:pPr marL="609585" indent="-397923">
              <a:lnSpc>
                <a:spcPct val="150000"/>
              </a:lnSpc>
              <a:spcBef>
                <a:spcPts val="267"/>
              </a:spcBef>
              <a:buClr>
                <a:schemeClr val="dk1"/>
              </a:buClr>
              <a:buSzPts val="1100"/>
              <a:buFont typeface="Arial"/>
              <a:buChar char="•"/>
            </a:pPr>
            <a:r>
              <a:rPr lang="en" sz="1467"/>
              <a:t>在平均4个假阳性检测的情况下，</a:t>
            </a:r>
            <a:r>
              <a:rPr lang="en" sz="1467">
                <a:solidFill>
                  <a:schemeClr val="dk1"/>
                </a:solidFill>
              </a:rPr>
              <a:t>检测敏感性为73%</a:t>
            </a:r>
            <a:endParaRPr sz="1467"/>
          </a:p>
        </p:txBody>
      </p:sp>
      <p:pic>
        <p:nvPicPr>
          <p:cNvPr id="232" name="Google Shape;232;p29"/>
          <p:cNvPicPr preferRelativeResize="0"/>
          <p:nvPr/>
        </p:nvPicPr>
        <p:blipFill rotWithShape="1">
          <a:blip r:embed="rId4">
            <a:alphaModFix/>
          </a:blip>
          <a:srcRect t="4415"/>
          <a:stretch/>
        </p:blipFill>
        <p:spPr>
          <a:xfrm>
            <a:off x="926667" y="3151634"/>
            <a:ext cx="4415867" cy="25919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0"/>
          <p:cNvSpPr txBox="1">
            <a:spLocks noGrp="1"/>
          </p:cNvSpPr>
          <p:nvPr>
            <p:ph type="title"/>
          </p:nvPr>
        </p:nvSpPr>
        <p:spPr>
          <a:xfrm>
            <a:off x="304919" y="2348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2-4 </a:t>
            </a:r>
            <a:r>
              <a:rPr lang="en" sz="2400"/>
              <a:t>肿瘤AI项目功能分支_食道癌检测和分割</a:t>
            </a:r>
            <a:r>
              <a:rPr lang="en" sz="2400">
                <a:latin typeface="Arial"/>
                <a:ea typeface="Arial"/>
                <a:cs typeface="Arial"/>
                <a:sym typeface="Arial"/>
              </a:rPr>
              <a:t> </a:t>
            </a:r>
            <a:endParaRPr sz="2400">
              <a:latin typeface="Arial"/>
              <a:ea typeface="Arial"/>
              <a:cs typeface="Arial"/>
              <a:sym typeface="Arial"/>
            </a:endParaRPr>
          </a:p>
        </p:txBody>
      </p:sp>
      <p:grpSp>
        <p:nvGrpSpPr>
          <p:cNvPr id="239" name="Google Shape;239;p30"/>
          <p:cNvGrpSpPr/>
          <p:nvPr/>
        </p:nvGrpSpPr>
        <p:grpSpPr>
          <a:xfrm>
            <a:off x="209952" y="969236"/>
            <a:ext cx="6292131" cy="390131"/>
            <a:chOff x="260765" y="1065887"/>
            <a:chExt cx="5831086" cy="403750"/>
          </a:xfrm>
        </p:grpSpPr>
        <p:sp>
          <p:nvSpPr>
            <p:cNvPr id="240" name="Google Shape;240;p30"/>
            <p:cNvSpPr/>
            <p:nvPr/>
          </p:nvSpPr>
          <p:spPr>
            <a:xfrm>
              <a:off x="331851" y="1065887"/>
              <a:ext cx="5760000" cy="369300"/>
            </a:xfrm>
            <a:prstGeom prst="rect">
              <a:avLst/>
            </a:prstGeom>
            <a:noFill/>
            <a:ln>
              <a:noFill/>
            </a:ln>
          </p:spPr>
          <p:txBody>
            <a:bodyPr spcFirstLastPara="1" wrap="square" lIns="91433" tIns="45700" rIns="91433" bIns="45700" anchor="t" anchorCtr="0">
              <a:noAutofit/>
            </a:bodyPr>
            <a:lstStyle/>
            <a:p>
              <a:pPr algn="ctr"/>
              <a:r>
                <a:rPr lang="en" sz="1867" b="1" dirty="0">
                  <a:solidFill>
                    <a:srgbClr val="E65C01"/>
                  </a:solidFill>
                  <a:latin typeface="Arial"/>
                  <a:ea typeface="Arial"/>
                  <a:cs typeface="Arial"/>
                  <a:sym typeface="Arial"/>
                </a:rPr>
                <a:t>核心功能</a:t>
              </a:r>
              <a:endParaRPr sz="1867" b="1" dirty="0">
                <a:solidFill>
                  <a:srgbClr val="E65C01"/>
                </a:solidFill>
                <a:latin typeface="Arial"/>
                <a:ea typeface="Arial"/>
                <a:cs typeface="Arial"/>
                <a:sym typeface="Arial"/>
              </a:endParaRPr>
            </a:p>
          </p:txBody>
        </p:sp>
        <p:cxnSp>
          <p:nvCxnSpPr>
            <p:cNvPr id="241" name="Google Shape;241;p30"/>
            <p:cNvCxnSpPr/>
            <p:nvPr/>
          </p:nvCxnSpPr>
          <p:spPr>
            <a:xfrm>
              <a:off x="260765" y="1469637"/>
              <a:ext cx="5175300" cy="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242" name="Google Shape;242;p30"/>
          <p:cNvSpPr/>
          <p:nvPr/>
        </p:nvSpPr>
        <p:spPr>
          <a:xfrm>
            <a:off x="304933" y="1459363"/>
            <a:ext cx="5504400" cy="1237600"/>
          </a:xfrm>
          <a:prstGeom prst="rect">
            <a:avLst/>
          </a:prstGeom>
          <a:noFill/>
          <a:ln>
            <a:noFill/>
          </a:ln>
        </p:spPr>
        <p:txBody>
          <a:bodyPr spcFirstLastPara="1" wrap="square" lIns="91433" tIns="45700" rIns="91433" bIns="45700" anchor="t" anchorCtr="0">
            <a:noAutofit/>
          </a:bodyPr>
          <a:lstStyle/>
          <a:p>
            <a:pPr marL="220128" indent="-211661">
              <a:lnSpc>
                <a:spcPct val="150000"/>
              </a:lnSpc>
              <a:buClr>
                <a:schemeClr val="dk1"/>
              </a:buClr>
              <a:buSzPts val="1100"/>
              <a:buChar char="•"/>
            </a:pPr>
            <a:r>
              <a:rPr lang="en" sz="1467" dirty="0">
                <a:solidFill>
                  <a:schemeClr val="dk1"/>
                </a:solidFill>
              </a:rPr>
              <a:t>在CT图像中</a:t>
            </a:r>
            <a:r>
              <a:rPr lang="en" sz="1467" b="1" dirty="0">
                <a:solidFill>
                  <a:schemeClr val="dk1"/>
                </a:solidFill>
              </a:rPr>
              <a:t>自动检测并分割食道癌肿瘤, </a:t>
            </a:r>
            <a:r>
              <a:rPr lang="en" sz="1467" dirty="0"/>
              <a:t>不仅仅可以用于放疗, 也可以进行</a:t>
            </a:r>
            <a:r>
              <a:rPr lang="en" sz="1467" b="1" dirty="0"/>
              <a:t>基于平扫或增强CT的</a:t>
            </a:r>
            <a:r>
              <a:rPr lang="en" sz="1467" b="1" dirty="0">
                <a:solidFill>
                  <a:schemeClr val="dk1"/>
                </a:solidFill>
              </a:rPr>
              <a:t>早期食道癌肿瘤筛查</a:t>
            </a:r>
            <a:endParaRPr sz="1467" b="1" dirty="0"/>
          </a:p>
        </p:txBody>
      </p:sp>
      <p:grpSp>
        <p:nvGrpSpPr>
          <p:cNvPr id="243" name="Google Shape;243;p30"/>
          <p:cNvGrpSpPr/>
          <p:nvPr/>
        </p:nvGrpSpPr>
        <p:grpSpPr>
          <a:xfrm>
            <a:off x="5996381" y="943492"/>
            <a:ext cx="6153216" cy="406281"/>
            <a:chOff x="6304593" y="1066562"/>
            <a:chExt cx="5760000" cy="406336"/>
          </a:xfrm>
        </p:grpSpPr>
        <p:sp>
          <p:nvSpPr>
            <p:cNvPr id="244" name="Google Shape;244;p30"/>
            <p:cNvSpPr/>
            <p:nvPr/>
          </p:nvSpPr>
          <p:spPr>
            <a:xfrm>
              <a:off x="6304593" y="1066562"/>
              <a:ext cx="5760000" cy="390000"/>
            </a:xfrm>
            <a:prstGeom prst="rect">
              <a:avLst/>
            </a:prstGeom>
            <a:no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临床验证及落地</a:t>
              </a:r>
              <a:endParaRPr sz="1867" b="1">
                <a:solidFill>
                  <a:srgbClr val="E65C01"/>
                </a:solidFill>
                <a:latin typeface="Arial"/>
                <a:ea typeface="Arial"/>
                <a:cs typeface="Arial"/>
                <a:sym typeface="Arial"/>
              </a:endParaRPr>
            </a:p>
          </p:txBody>
        </p:sp>
        <p:cxnSp>
          <p:nvCxnSpPr>
            <p:cNvPr id="245" name="Google Shape;245;p30"/>
            <p:cNvCxnSpPr/>
            <p:nvPr/>
          </p:nvCxnSpPr>
          <p:spPr>
            <a:xfrm>
              <a:off x="6515419" y="1472898"/>
              <a:ext cx="5419200" cy="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246" name="Google Shape;246;p30"/>
          <p:cNvSpPr/>
          <p:nvPr/>
        </p:nvSpPr>
        <p:spPr>
          <a:xfrm>
            <a:off x="6158455" y="1499114"/>
            <a:ext cx="5965578" cy="2531600"/>
          </a:xfrm>
          <a:prstGeom prst="rect">
            <a:avLst/>
          </a:prstGeom>
          <a:noFill/>
          <a:ln>
            <a:noFill/>
          </a:ln>
        </p:spPr>
        <p:txBody>
          <a:bodyPr spcFirstLastPara="1" wrap="square" lIns="91433" tIns="45700" rIns="91433" bIns="45700" anchor="t" anchorCtr="0">
            <a:noAutofit/>
          </a:bodyPr>
          <a:lstStyle/>
          <a:p>
            <a:pPr marL="220128" indent="-211661">
              <a:lnSpc>
                <a:spcPct val="150000"/>
              </a:lnSpc>
              <a:buClr>
                <a:schemeClr val="dk1"/>
              </a:buClr>
              <a:buSzPts val="1100"/>
              <a:buChar char="•"/>
            </a:pPr>
            <a:r>
              <a:rPr lang="en" sz="1300" dirty="0">
                <a:solidFill>
                  <a:schemeClr val="dk1"/>
                </a:solidFill>
              </a:rPr>
              <a:t>已在连心医疗科技有限公司智能勾画系统中</a:t>
            </a:r>
            <a:r>
              <a:rPr lang="zh-CN" altLang="en-US" sz="1300" dirty="0">
                <a:solidFill>
                  <a:schemeClr val="dk1"/>
                </a:solidFill>
              </a:rPr>
              <a:t>上线</a:t>
            </a:r>
            <a:r>
              <a:rPr lang="en" sz="1300" dirty="0">
                <a:solidFill>
                  <a:schemeClr val="dk1"/>
                </a:solidFill>
              </a:rPr>
              <a:t>使用</a:t>
            </a:r>
            <a:r>
              <a:rPr lang="zh-CN" altLang="en-US" sz="1300" dirty="0">
                <a:solidFill>
                  <a:schemeClr val="dk1"/>
                </a:solidFill>
              </a:rPr>
              <a:t>，</a:t>
            </a:r>
            <a:r>
              <a:rPr lang="en-US" altLang="zh-CN" sz="1300" dirty="0">
                <a:solidFill>
                  <a:schemeClr val="dk1"/>
                </a:solidFill>
              </a:rPr>
              <a:t>10+</a:t>
            </a:r>
            <a:r>
              <a:rPr lang="zh-CN" altLang="en-US" sz="1300" dirty="0">
                <a:solidFill>
                  <a:schemeClr val="dk1"/>
                </a:solidFill>
              </a:rPr>
              <a:t>大三甲肿瘤医院</a:t>
            </a:r>
            <a:endParaRPr sz="1300" dirty="0">
              <a:solidFill>
                <a:schemeClr val="dk1"/>
              </a:solidFill>
            </a:endParaRPr>
          </a:p>
          <a:p>
            <a:pPr marL="220128" indent="-211661">
              <a:lnSpc>
                <a:spcPct val="150000"/>
              </a:lnSpc>
              <a:buClr>
                <a:schemeClr val="dk1"/>
              </a:buClr>
              <a:buSzPts val="1100"/>
              <a:buChar char="•"/>
            </a:pPr>
            <a:r>
              <a:rPr lang="en" sz="1300" dirty="0">
                <a:solidFill>
                  <a:schemeClr val="dk1"/>
                </a:solidFill>
              </a:rPr>
              <a:t>台湾长庚医院104例病人：准确率=92%，肿瘤勾画Dice 系数=81%</a:t>
            </a:r>
            <a:endParaRPr sz="1300" dirty="0">
              <a:solidFill>
                <a:schemeClr val="dk1"/>
              </a:solidFill>
            </a:endParaRPr>
          </a:p>
          <a:p>
            <a:pPr marL="220128" indent="-211661">
              <a:lnSpc>
                <a:spcPct val="150000"/>
              </a:lnSpc>
              <a:spcBef>
                <a:spcPts val="267"/>
              </a:spcBef>
              <a:buClr>
                <a:schemeClr val="dk1"/>
              </a:buClr>
              <a:buSzPts val="1100"/>
              <a:buFont typeface="Arial"/>
              <a:buChar char="•"/>
            </a:pPr>
            <a:r>
              <a:rPr lang="en" sz="1300" dirty="0">
                <a:solidFill>
                  <a:schemeClr val="dk1"/>
                </a:solidFill>
              </a:rPr>
              <a:t>浙大一附院、上海华东医院、宁波李惠利医院355例病人：</a:t>
            </a:r>
            <a:endParaRPr sz="1300" dirty="0">
              <a:solidFill>
                <a:schemeClr val="dk1"/>
              </a:solidFill>
            </a:endParaRPr>
          </a:p>
          <a:p>
            <a:pPr marL="609585" indent="-397923">
              <a:lnSpc>
                <a:spcPct val="150000"/>
              </a:lnSpc>
              <a:spcBef>
                <a:spcPts val="267"/>
              </a:spcBef>
              <a:buClr>
                <a:schemeClr val="dk1"/>
              </a:buClr>
              <a:buSzPts val="1100"/>
              <a:buFont typeface="Arial"/>
              <a:buChar char="•"/>
            </a:pPr>
            <a:r>
              <a:rPr lang="en" sz="1300" dirty="0">
                <a:solidFill>
                  <a:schemeClr val="dk1"/>
                </a:solidFill>
              </a:rPr>
              <a:t>准确率=91%，肿瘤勾画Dice 系数=80%</a:t>
            </a:r>
            <a:endParaRPr sz="1300" dirty="0"/>
          </a:p>
          <a:p>
            <a:pPr marL="609585" indent="-397923">
              <a:lnSpc>
                <a:spcPct val="150000"/>
              </a:lnSpc>
              <a:spcBef>
                <a:spcPts val="267"/>
              </a:spcBef>
              <a:buClr>
                <a:schemeClr val="dk1"/>
              </a:buClr>
              <a:buSzPts val="1100"/>
              <a:buFont typeface="Arial"/>
              <a:buChar char="•"/>
            </a:pPr>
            <a:r>
              <a:rPr lang="en" sz="1300" dirty="0"/>
              <a:t>放疗靶区勾画：88% 病人不需要、或只需小幅修改就可作为GTV靶区使用</a:t>
            </a:r>
            <a:endParaRPr sz="1300" dirty="0"/>
          </a:p>
          <a:p>
            <a:pPr marL="220128" indent="-211661">
              <a:lnSpc>
                <a:spcPct val="150000"/>
              </a:lnSpc>
              <a:spcBef>
                <a:spcPts val="267"/>
              </a:spcBef>
              <a:buClr>
                <a:schemeClr val="dk1"/>
              </a:buClr>
              <a:buSzPts val="1100"/>
              <a:buFont typeface="Arial"/>
              <a:buChar char="•"/>
            </a:pPr>
            <a:r>
              <a:rPr lang="en" sz="1300" dirty="0"/>
              <a:t>4位食道癌放疗医生multi-user验证：</a:t>
            </a:r>
            <a:endParaRPr sz="1300" dirty="0"/>
          </a:p>
          <a:p>
            <a:pPr marL="609585" indent="-397923">
              <a:lnSpc>
                <a:spcPct val="150000"/>
              </a:lnSpc>
              <a:spcBef>
                <a:spcPts val="267"/>
              </a:spcBef>
              <a:buSzPts val="1100"/>
              <a:buChar char="•"/>
            </a:pPr>
            <a:r>
              <a:rPr lang="en" sz="1300" dirty="0"/>
              <a:t>医生勾画差异减小40%，医生勾画时间缩短 50% (10 -&gt; 5分钟)</a:t>
            </a:r>
            <a:endParaRPr sz="1300" dirty="0"/>
          </a:p>
        </p:txBody>
      </p:sp>
      <p:sp>
        <p:nvSpPr>
          <p:cNvPr id="247" name="Google Shape;247;p30"/>
          <p:cNvSpPr/>
          <p:nvPr/>
        </p:nvSpPr>
        <p:spPr>
          <a:xfrm>
            <a:off x="6633901" y="6054333"/>
            <a:ext cx="2332800" cy="335600"/>
          </a:xfrm>
          <a:prstGeom prst="rect">
            <a:avLst/>
          </a:prstGeom>
          <a:noFill/>
          <a:ln>
            <a:noFill/>
          </a:ln>
        </p:spPr>
        <p:txBody>
          <a:bodyPr spcFirstLastPara="1" wrap="square" lIns="91433" tIns="45700" rIns="91433" bIns="45700" anchor="t" anchorCtr="0">
            <a:noAutofit/>
          </a:bodyPr>
          <a:lstStyle/>
          <a:p>
            <a:pPr algn="ctr"/>
            <a:r>
              <a:rPr lang="en" sz="1333"/>
              <a:t>无AI-辅助的医生勾画差异</a:t>
            </a:r>
            <a:endParaRPr sz="1333"/>
          </a:p>
        </p:txBody>
      </p:sp>
      <p:sp>
        <p:nvSpPr>
          <p:cNvPr id="248" name="Google Shape;248;p30"/>
          <p:cNvSpPr/>
          <p:nvPr/>
        </p:nvSpPr>
        <p:spPr>
          <a:xfrm>
            <a:off x="9448333" y="6054333"/>
            <a:ext cx="2282400" cy="335600"/>
          </a:xfrm>
          <a:prstGeom prst="rect">
            <a:avLst/>
          </a:prstGeom>
          <a:noFill/>
          <a:ln>
            <a:noFill/>
          </a:ln>
        </p:spPr>
        <p:txBody>
          <a:bodyPr spcFirstLastPara="1" wrap="square" lIns="91433" tIns="45700" rIns="91433" bIns="45700" anchor="t" anchorCtr="0">
            <a:noAutofit/>
          </a:bodyPr>
          <a:lstStyle/>
          <a:p>
            <a:pPr algn="ctr"/>
            <a:r>
              <a:rPr lang="en" sz="1333"/>
              <a:t>AI-辅助的医生勾画差异</a:t>
            </a:r>
            <a:endParaRPr sz="1333"/>
          </a:p>
        </p:txBody>
      </p:sp>
      <p:sp>
        <p:nvSpPr>
          <p:cNvPr id="249" name="Google Shape;249;p30"/>
          <p:cNvSpPr/>
          <p:nvPr/>
        </p:nvSpPr>
        <p:spPr>
          <a:xfrm>
            <a:off x="750200" y="3821449"/>
            <a:ext cx="4462800" cy="390000"/>
          </a:xfrm>
          <a:prstGeom prst="rect">
            <a:avLst/>
          </a:prstGeom>
          <a:noFill/>
          <a:ln>
            <a:noFill/>
          </a:ln>
        </p:spPr>
        <p:txBody>
          <a:bodyPr spcFirstLastPara="1" wrap="square" lIns="91433" tIns="45700" rIns="91433" bIns="45700" anchor="t" anchorCtr="0">
            <a:noAutofit/>
          </a:bodyPr>
          <a:lstStyle/>
          <a:p>
            <a:r>
              <a:rPr lang="en" sz="1333" dirty="0"/>
              <a:t>红色：医生检测勾画结果；蓝色：AI自动检测勾画结果</a:t>
            </a:r>
            <a:endParaRPr sz="1333" dirty="0"/>
          </a:p>
        </p:txBody>
      </p:sp>
      <p:sp>
        <p:nvSpPr>
          <p:cNvPr id="250" name="Google Shape;250;p30"/>
          <p:cNvSpPr txBox="1"/>
          <p:nvPr/>
        </p:nvSpPr>
        <p:spPr>
          <a:xfrm>
            <a:off x="168033" y="4065543"/>
            <a:ext cx="6048800" cy="2400168"/>
          </a:xfrm>
          <a:prstGeom prst="rect">
            <a:avLst/>
          </a:prstGeom>
          <a:noFill/>
          <a:ln>
            <a:noFill/>
          </a:ln>
        </p:spPr>
        <p:txBody>
          <a:bodyPr spcFirstLastPara="1" wrap="square" lIns="121900" tIns="121900" rIns="121900" bIns="121900" anchor="t" anchorCtr="0">
            <a:spAutoFit/>
          </a:bodyPr>
          <a:lstStyle/>
          <a:p>
            <a:pPr marL="609585" indent="-389457">
              <a:lnSpc>
                <a:spcPct val="150000"/>
              </a:lnSpc>
              <a:buSzPts val="1000"/>
              <a:buChar char="❏"/>
            </a:pPr>
            <a:r>
              <a:rPr lang="en" sz="1333" dirty="0"/>
              <a:t>目前在浙大附一</a:t>
            </a:r>
            <a:r>
              <a:rPr lang="en" sz="1333" dirty="0">
                <a:solidFill>
                  <a:schemeClr val="dk1"/>
                </a:solidFill>
              </a:rPr>
              <a:t>院</a:t>
            </a:r>
            <a:r>
              <a:rPr lang="en" sz="1333" dirty="0"/>
              <a:t>、台湾长庚医院日常临床验证</a:t>
            </a:r>
            <a:endParaRPr sz="1333" dirty="0"/>
          </a:p>
          <a:p>
            <a:pPr marL="609585" indent="-389457">
              <a:lnSpc>
                <a:spcPct val="150000"/>
              </a:lnSpc>
              <a:buSzPts val="1000"/>
              <a:buChar char="❏"/>
            </a:pPr>
            <a:r>
              <a:rPr lang="en" sz="1333" dirty="0">
                <a:solidFill>
                  <a:schemeClr val="dk1"/>
                </a:solidFill>
              </a:rPr>
              <a:t>“</a:t>
            </a:r>
            <a:r>
              <a:rPr lang="en" sz="1333" i="1" dirty="0">
                <a:solidFill>
                  <a:schemeClr val="dk1"/>
                </a:solidFill>
              </a:rPr>
              <a:t>DeepTarget: Gross Tumor and Clinical Target Volume Segmentation in Esophageal Cancer Radiotherapy</a:t>
            </a:r>
            <a:r>
              <a:rPr lang="en" sz="1333" dirty="0">
                <a:solidFill>
                  <a:schemeClr val="dk1"/>
                </a:solidFill>
              </a:rPr>
              <a:t>”, </a:t>
            </a:r>
            <a:r>
              <a:rPr lang="en" sz="1333" b="1" dirty="0">
                <a:solidFill>
                  <a:schemeClr val="dk1"/>
                </a:solidFill>
              </a:rPr>
              <a:t>Medical Image Analysis</a:t>
            </a:r>
            <a:r>
              <a:rPr lang="en" sz="1333" dirty="0">
                <a:solidFill>
                  <a:schemeClr val="dk1"/>
                </a:solidFill>
              </a:rPr>
              <a:t>, MICCAI 2019 Selected Best Papers Special Issue, 2021</a:t>
            </a:r>
            <a:endParaRPr sz="1333" dirty="0"/>
          </a:p>
          <a:p>
            <a:pPr marL="609585" indent="-389457">
              <a:lnSpc>
                <a:spcPct val="150000"/>
              </a:lnSpc>
              <a:buSzPts val="1000"/>
              <a:buChar char="❏"/>
            </a:pPr>
            <a:r>
              <a:rPr lang="en" sz="1333" dirty="0"/>
              <a:t>“</a:t>
            </a:r>
            <a:r>
              <a:rPr lang="en" sz="1333" i="1" dirty="0"/>
              <a:t>Two-Stream 3D Deep Network Fusion for Automated Delineation of Esophageal Gross Tumor Volume: Evaluation in a Multi-center Study”</a:t>
            </a:r>
            <a:r>
              <a:rPr lang="en" sz="1333" dirty="0"/>
              <a:t>, </a:t>
            </a:r>
            <a:r>
              <a:rPr lang="en" sz="1333" b="1" dirty="0"/>
              <a:t>Int.. Jour. of Rad. Onc., Biol, Phys.</a:t>
            </a:r>
            <a:r>
              <a:rPr lang="en" sz="1333" dirty="0"/>
              <a:t>, (under review) 2021</a:t>
            </a:r>
            <a:endParaRPr sz="1733" dirty="0"/>
          </a:p>
        </p:txBody>
      </p:sp>
      <p:pic>
        <p:nvPicPr>
          <p:cNvPr id="251" name="Google Shape;251;p30"/>
          <p:cNvPicPr preferRelativeResize="0"/>
          <p:nvPr/>
        </p:nvPicPr>
        <p:blipFill>
          <a:blip r:embed="rId3">
            <a:alphaModFix/>
          </a:blip>
          <a:stretch>
            <a:fillRect/>
          </a:stretch>
        </p:blipFill>
        <p:spPr>
          <a:xfrm>
            <a:off x="209983" y="2292662"/>
            <a:ext cx="5823564" cy="1441933"/>
          </a:xfrm>
          <a:prstGeom prst="rect">
            <a:avLst/>
          </a:prstGeom>
          <a:noFill/>
          <a:ln>
            <a:noFill/>
          </a:ln>
        </p:spPr>
      </p:pic>
      <p:pic>
        <p:nvPicPr>
          <p:cNvPr id="252" name="Google Shape;252;p30"/>
          <p:cNvPicPr preferRelativeResize="0"/>
          <p:nvPr/>
        </p:nvPicPr>
        <p:blipFill>
          <a:blip r:embed="rId4">
            <a:alphaModFix/>
          </a:blip>
          <a:stretch>
            <a:fillRect/>
          </a:stretch>
        </p:blipFill>
        <p:spPr>
          <a:xfrm>
            <a:off x="6244351" y="4489919"/>
            <a:ext cx="5852160" cy="14358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title"/>
          </p:nvPr>
        </p:nvSpPr>
        <p:spPr>
          <a:xfrm>
            <a:off x="304919" y="2348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2-5 </a:t>
            </a:r>
            <a:r>
              <a:rPr lang="en" sz="2400"/>
              <a:t>肿瘤AI项目功能分支_RECIST 病灶测量模型</a:t>
            </a:r>
            <a:endParaRPr sz="2400">
              <a:latin typeface="Arial"/>
              <a:ea typeface="Arial"/>
              <a:cs typeface="Arial"/>
              <a:sym typeface="Arial"/>
            </a:endParaRPr>
          </a:p>
        </p:txBody>
      </p:sp>
      <p:grpSp>
        <p:nvGrpSpPr>
          <p:cNvPr id="259" name="Google Shape;259;p31"/>
          <p:cNvGrpSpPr/>
          <p:nvPr/>
        </p:nvGrpSpPr>
        <p:grpSpPr>
          <a:xfrm>
            <a:off x="248319" y="883665"/>
            <a:ext cx="6272031" cy="426831"/>
            <a:chOff x="296320" y="857421"/>
            <a:chExt cx="5812459" cy="441731"/>
          </a:xfrm>
        </p:grpSpPr>
        <p:sp>
          <p:nvSpPr>
            <p:cNvPr id="260" name="Google Shape;260;p31"/>
            <p:cNvSpPr/>
            <p:nvPr/>
          </p:nvSpPr>
          <p:spPr>
            <a:xfrm>
              <a:off x="348779" y="857421"/>
              <a:ext cx="5760000" cy="369300"/>
            </a:xfrm>
            <a:prstGeom prst="rect">
              <a:avLst/>
            </a:prstGeom>
            <a:noFill/>
            <a:ln>
              <a:noFill/>
            </a:ln>
          </p:spPr>
          <p:txBody>
            <a:bodyPr spcFirstLastPara="1" wrap="square" lIns="91433" tIns="45700" rIns="91433" bIns="45700" anchor="t" anchorCtr="0">
              <a:noAutofit/>
            </a:bodyPr>
            <a:lstStyle/>
            <a:p>
              <a:pPr algn="ctr"/>
              <a:r>
                <a:rPr lang="en" sz="1867" b="1">
                  <a:solidFill>
                    <a:srgbClr val="E65C01"/>
                  </a:solidFill>
                  <a:latin typeface="Arial"/>
                  <a:ea typeface="Arial"/>
                  <a:cs typeface="Arial"/>
                  <a:sym typeface="Arial"/>
                </a:rPr>
                <a:t>核心功能</a:t>
              </a:r>
              <a:endParaRPr sz="1867" b="1">
                <a:solidFill>
                  <a:srgbClr val="E65C01"/>
                </a:solidFill>
                <a:latin typeface="Arial"/>
                <a:ea typeface="Arial"/>
                <a:cs typeface="Arial"/>
                <a:sym typeface="Arial"/>
              </a:endParaRPr>
            </a:p>
          </p:txBody>
        </p:sp>
        <p:cxnSp>
          <p:nvCxnSpPr>
            <p:cNvPr id="261" name="Google Shape;261;p31"/>
            <p:cNvCxnSpPr/>
            <p:nvPr/>
          </p:nvCxnSpPr>
          <p:spPr>
            <a:xfrm>
              <a:off x="296320" y="1299153"/>
              <a:ext cx="5760000" cy="0"/>
            </a:xfrm>
            <a:prstGeom prst="straightConnector1">
              <a:avLst/>
            </a:prstGeom>
            <a:noFill/>
            <a:ln w="17125" cap="flat" cmpd="sng">
              <a:solidFill>
                <a:schemeClr val="dk1">
                  <a:alpha val="49800"/>
                </a:schemeClr>
              </a:solidFill>
              <a:prstDash val="solid"/>
              <a:round/>
              <a:headEnd type="none" w="sm" len="sm"/>
              <a:tailEnd type="none" w="sm" len="sm"/>
            </a:ln>
          </p:spPr>
        </p:cxnSp>
      </p:grpSp>
      <p:grpSp>
        <p:nvGrpSpPr>
          <p:cNvPr id="262" name="Google Shape;262;p31"/>
          <p:cNvGrpSpPr/>
          <p:nvPr/>
        </p:nvGrpSpPr>
        <p:grpSpPr>
          <a:xfrm>
            <a:off x="6729657" y="3569134"/>
            <a:ext cx="5395727" cy="404904"/>
            <a:chOff x="6049007" y="4942646"/>
            <a:chExt cx="5885392" cy="404904"/>
          </a:xfrm>
        </p:grpSpPr>
        <p:sp>
          <p:nvSpPr>
            <p:cNvPr id="263" name="Google Shape;263;p31"/>
            <p:cNvSpPr/>
            <p:nvPr/>
          </p:nvSpPr>
          <p:spPr>
            <a:xfrm>
              <a:off x="6049007" y="4942646"/>
              <a:ext cx="5760000" cy="390000"/>
            </a:xfrm>
            <a:prstGeom prst="rect">
              <a:avLst/>
            </a:prstGeom>
            <a:noFill/>
            <a:ln>
              <a:noFill/>
            </a:ln>
          </p:spPr>
          <p:txBody>
            <a:bodyPr spcFirstLastPara="1" wrap="square" lIns="90900" tIns="45467" rIns="90900" bIns="45467" anchor="ctr" anchorCtr="0">
              <a:noAutofit/>
            </a:bodyPr>
            <a:lstStyle/>
            <a:p>
              <a:pPr algn="ctr"/>
              <a:r>
                <a:rPr lang="en" sz="1867" b="1" dirty="0">
                  <a:solidFill>
                    <a:srgbClr val="E65C01"/>
                  </a:solidFill>
                  <a:latin typeface="Arial"/>
                  <a:ea typeface="Arial"/>
                  <a:cs typeface="Arial"/>
                  <a:sym typeface="Arial"/>
                </a:rPr>
                <a:t>临床验证及落地</a:t>
              </a:r>
              <a:endParaRPr sz="1867" b="1" dirty="0">
                <a:solidFill>
                  <a:srgbClr val="E65C01"/>
                </a:solidFill>
                <a:latin typeface="Arial"/>
                <a:ea typeface="Arial"/>
                <a:cs typeface="Arial"/>
                <a:sym typeface="Arial"/>
              </a:endParaRPr>
            </a:p>
          </p:txBody>
        </p:sp>
        <p:cxnSp>
          <p:nvCxnSpPr>
            <p:cNvPr id="264" name="Google Shape;264;p31"/>
            <p:cNvCxnSpPr/>
            <p:nvPr/>
          </p:nvCxnSpPr>
          <p:spPr>
            <a:xfrm rot="10800000" flipH="1">
              <a:off x="6174399" y="5337950"/>
              <a:ext cx="5760000" cy="960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265" name="Google Shape;265;p31"/>
          <p:cNvSpPr/>
          <p:nvPr/>
        </p:nvSpPr>
        <p:spPr>
          <a:xfrm>
            <a:off x="192200" y="1428533"/>
            <a:ext cx="6205600" cy="2847600"/>
          </a:xfrm>
          <a:prstGeom prst="rect">
            <a:avLst/>
          </a:prstGeom>
          <a:noFill/>
          <a:ln>
            <a:noFill/>
          </a:ln>
        </p:spPr>
        <p:txBody>
          <a:bodyPr spcFirstLastPara="1" wrap="square" lIns="91433" tIns="45700" rIns="91433" bIns="45700" anchor="t" anchorCtr="0">
            <a:noAutofit/>
          </a:bodyPr>
          <a:lstStyle/>
          <a:p>
            <a:pPr marL="609585" indent="-397923">
              <a:buSzPts val="1100"/>
              <a:buChar char="●"/>
            </a:pPr>
            <a:r>
              <a:rPr lang="en" sz="1467"/>
              <a:t>用于</a:t>
            </a:r>
            <a:r>
              <a:rPr lang="en" sz="1467" b="1"/>
              <a:t>自动测量病灶RECIST长短径，算出AI发现病灶的基于面积和直径测量的风险指数，并描述病人的潜在癌症风险</a:t>
            </a:r>
            <a:endParaRPr sz="1467" b="1"/>
          </a:p>
          <a:p>
            <a:pPr marL="609585" indent="-397923">
              <a:buSzPts val="1100"/>
              <a:buChar char="●"/>
            </a:pPr>
            <a:r>
              <a:rPr lang="en" sz="1467"/>
              <a:t>利用Auto-RECIST标注速度快的特性，减轻医生手工标注RECIST的负担，</a:t>
            </a:r>
            <a:r>
              <a:rPr lang="en" sz="1467" b="1"/>
              <a:t>提高读片效率</a:t>
            </a:r>
            <a:r>
              <a:rPr lang="en" sz="1467"/>
              <a:t>。</a:t>
            </a:r>
            <a:endParaRPr sz="1467"/>
          </a:p>
          <a:p>
            <a:pPr marL="609585" indent="-397923">
              <a:buSzPts val="1100"/>
              <a:buChar char="●"/>
            </a:pPr>
            <a:r>
              <a:rPr lang="en" sz="1467"/>
              <a:t>实现客观、精准的RECIST病灶测量，加强稳定性、一致性、</a:t>
            </a:r>
            <a:r>
              <a:rPr lang="en" sz="1467" b="1"/>
              <a:t>解决医生人工标注差异性高</a:t>
            </a:r>
            <a:r>
              <a:rPr lang="en" sz="1467"/>
              <a:t>的问题，从而为</a:t>
            </a:r>
            <a:r>
              <a:rPr lang="en" sz="1467" b="1"/>
              <a:t>实现智能精准医疗</a:t>
            </a:r>
            <a:r>
              <a:rPr lang="en" sz="1467"/>
              <a:t>提供帮助</a:t>
            </a:r>
            <a:endParaRPr sz="1467"/>
          </a:p>
        </p:txBody>
      </p:sp>
      <p:sp>
        <p:nvSpPr>
          <p:cNvPr id="266" name="Google Shape;266;p31"/>
          <p:cNvSpPr/>
          <p:nvPr/>
        </p:nvSpPr>
        <p:spPr>
          <a:xfrm>
            <a:off x="6585000" y="4037967"/>
            <a:ext cx="5414800" cy="1768400"/>
          </a:xfrm>
          <a:prstGeom prst="rect">
            <a:avLst/>
          </a:prstGeom>
          <a:noFill/>
          <a:ln>
            <a:noFill/>
          </a:ln>
        </p:spPr>
        <p:txBody>
          <a:bodyPr spcFirstLastPara="1" wrap="square" lIns="91433" tIns="45700" rIns="91433" bIns="45700" anchor="t" anchorCtr="0">
            <a:noAutofit/>
          </a:bodyPr>
          <a:lstStyle/>
          <a:p>
            <a:pPr marL="609585" indent="-397923">
              <a:buClr>
                <a:schemeClr val="dk1"/>
              </a:buClr>
              <a:buSzPts val="1100"/>
              <a:buChar char="●"/>
            </a:pPr>
            <a:r>
              <a:rPr lang="en" sz="1467" dirty="0">
                <a:solidFill>
                  <a:schemeClr val="dk1"/>
                </a:solidFill>
              </a:rPr>
              <a:t>通过大数据训练（3500多个病人的2.7万多个病灶）和实际临床数据测试（500个病人的1000个病灶）。</a:t>
            </a:r>
            <a:endParaRPr sz="1467" dirty="0">
              <a:solidFill>
                <a:schemeClr val="dk1"/>
              </a:solidFill>
            </a:endParaRPr>
          </a:p>
          <a:p>
            <a:pPr marL="609585" indent="-397923">
              <a:buClr>
                <a:schemeClr val="dk1"/>
              </a:buClr>
              <a:buSzPts val="1100"/>
              <a:buChar char="●"/>
            </a:pPr>
            <a:r>
              <a:rPr lang="en" sz="1467" dirty="0">
                <a:solidFill>
                  <a:schemeClr val="dk1"/>
                </a:solidFill>
              </a:rPr>
              <a:t>该模型不仅精度优于手工标注（自动测量的误差为2.7mm，手工测量的误差为3.3mm），而且标注的效率大幅度提高（从点击到输出结果的整个过程小于1秒）。此外，保证了超高的标注稳定性和一致性（多次自动测量的方差的均值为0.75mm，多个手工标注的方差的均值为2.4mm）。</a:t>
            </a:r>
          </a:p>
          <a:p>
            <a:pPr marL="609585" indent="-397923">
              <a:buClr>
                <a:schemeClr val="dk1"/>
              </a:buClr>
              <a:buSzPts val="1100"/>
              <a:buChar char="●"/>
            </a:pPr>
            <a:r>
              <a:rPr lang="en-US" altLang="zh-CN" sz="1467" dirty="0">
                <a:solidFill>
                  <a:schemeClr val="dk1"/>
                </a:solidFill>
              </a:rPr>
              <a:t>NIH</a:t>
            </a:r>
            <a:r>
              <a:rPr lang="zh-CN" altLang="en-US" sz="1467" dirty="0">
                <a:solidFill>
                  <a:schemeClr val="dk1"/>
                </a:solidFill>
              </a:rPr>
              <a:t>，台湾长庚医院，北京和睦家医院多家部署。</a:t>
            </a:r>
            <a:endParaRPr sz="1467" dirty="0"/>
          </a:p>
        </p:txBody>
      </p:sp>
      <p:pic>
        <p:nvPicPr>
          <p:cNvPr id="267" name="Google Shape;267;p31"/>
          <p:cNvPicPr preferRelativeResize="0"/>
          <p:nvPr/>
        </p:nvPicPr>
        <p:blipFill>
          <a:blip r:embed="rId5">
            <a:alphaModFix/>
          </a:blip>
          <a:stretch>
            <a:fillRect/>
          </a:stretch>
        </p:blipFill>
        <p:spPr>
          <a:xfrm>
            <a:off x="1004467" y="2950067"/>
            <a:ext cx="4987268" cy="2403500"/>
          </a:xfrm>
          <a:prstGeom prst="rect">
            <a:avLst/>
          </a:prstGeom>
          <a:noFill/>
          <a:ln>
            <a:noFill/>
          </a:ln>
        </p:spPr>
      </p:pic>
      <p:sp>
        <p:nvSpPr>
          <p:cNvPr id="268" name="Google Shape;268;p31"/>
          <p:cNvSpPr/>
          <p:nvPr/>
        </p:nvSpPr>
        <p:spPr>
          <a:xfrm>
            <a:off x="7999151" y="992133"/>
            <a:ext cx="2847600" cy="2847600"/>
          </a:xfrm>
          <a:prstGeom prst="rect">
            <a:avLst/>
          </a:prstGeom>
          <a:noFill/>
          <a:ln>
            <a:noFill/>
          </a:ln>
        </p:spPr>
      </p:sp>
      <p:sp>
        <p:nvSpPr>
          <p:cNvPr id="269" name="Google Shape;269;p31"/>
          <p:cNvSpPr/>
          <p:nvPr/>
        </p:nvSpPr>
        <p:spPr>
          <a:xfrm>
            <a:off x="424231" y="5353567"/>
            <a:ext cx="5863600" cy="452800"/>
          </a:xfrm>
          <a:prstGeom prst="rect">
            <a:avLst/>
          </a:prstGeom>
          <a:noFill/>
          <a:ln>
            <a:noFill/>
          </a:ln>
        </p:spPr>
        <p:txBody>
          <a:bodyPr spcFirstLastPara="1" wrap="square" lIns="91433" tIns="45700" rIns="91433" bIns="45700" anchor="t" anchorCtr="0">
            <a:noAutofit/>
          </a:bodyPr>
          <a:lstStyle/>
          <a:p>
            <a:pPr>
              <a:spcBef>
                <a:spcPts val="1600"/>
              </a:spcBef>
            </a:pPr>
            <a:r>
              <a:rPr lang="en" sz="1467" dirty="0">
                <a:solidFill>
                  <a:schemeClr val="dk1"/>
                </a:solidFill>
              </a:rPr>
              <a:t>手工标注和模型自动标注过程示意图。不同颜色的标注结果为不同医生手工标注结果或医生点击不同位置模型自动标注结果 (北美放射学年会 RSNA 2020 Informatics Category Research Trainee Award)。</a:t>
            </a:r>
            <a:endParaRPr sz="1467" dirty="0"/>
          </a:p>
        </p:txBody>
      </p:sp>
      <p:pic>
        <p:nvPicPr>
          <p:cNvPr id="2" name="PAII_RECIST2_Demo">
            <a:hlinkClick r:id="" action="ppaction://media"/>
            <a:extLst>
              <a:ext uri="{FF2B5EF4-FFF2-40B4-BE49-F238E27FC236}">
                <a16:creationId xmlns:a16="http://schemas.microsoft.com/office/drawing/2014/main" id="{1252137C-3768-4C11-9913-8909575BF56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810958" y="342916"/>
            <a:ext cx="3118167" cy="3118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2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52AC0569-1A16-48D6-915E-DA6E9AE6406B}"/>
              </a:ext>
            </a:extLst>
          </p:cNvPr>
          <p:cNvSpPr/>
          <p:nvPr/>
        </p:nvSpPr>
        <p:spPr>
          <a:xfrm>
            <a:off x="6387532" y="1721489"/>
            <a:ext cx="5543703" cy="4205928"/>
          </a:xfrm>
          <a:prstGeom prst="rect">
            <a:avLst/>
          </a:prstGeom>
          <a:solidFill>
            <a:schemeClr val="bg1">
              <a:lumMod val="95000"/>
            </a:schemeClr>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20204" pitchFamily="34" charset="0"/>
              <a:buChar char="•"/>
            </a:pPr>
            <a:endParaRPr lang="en-US" altLang="zh-CN" sz="1600">
              <a:solidFill>
                <a:schemeClr val="tx1"/>
              </a:solidFill>
              <a:cs typeface="+mn-ea"/>
              <a:sym typeface="+mn-lt"/>
            </a:endParaRPr>
          </a:p>
        </p:txBody>
      </p:sp>
      <p:sp>
        <p:nvSpPr>
          <p:cNvPr id="41" name="矩形 40">
            <a:extLst>
              <a:ext uri="{FF2B5EF4-FFF2-40B4-BE49-F238E27FC236}">
                <a16:creationId xmlns:a16="http://schemas.microsoft.com/office/drawing/2014/main" id="{80FC874E-C4CD-40FD-A6D7-02F6601877AB}"/>
              </a:ext>
            </a:extLst>
          </p:cNvPr>
          <p:cNvSpPr/>
          <p:nvPr/>
        </p:nvSpPr>
        <p:spPr>
          <a:xfrm>
            <a:off x="260764" y="1640421"/>
            <a:ext cx="5820711" cy="4433115"/>
          </a:xfrm>
          <a:prstGeom prst="rect">
            <a:avLst/>
          </a:prstGeom>
          <a:solidFill>
            <a:schemeClr val="bg1">
              <a:lumMod val="95000"/>
            </a:schemeClr>
          </a:solidFill>
          <a:ln w="28575">
            <a:no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20204" pitchFamily="34" charset="0"/>
              <a:buChar char="•"/>
            </a:pPr>
            <a:endParaRPr lang="en-US" altLang="zh-CN" sz="1600">
              <a:solidFill>
                <a:schemeClr val="tx1"/>
              </a:solidFill>
              <a:cs typeface="+mn-ea"/>
              <a:sym typeface="+mn-lt"/>
            </a:endParaRPr>
          </a:p>
        </p:txBody>
      </p:sp>
      <p:sp>
        <p:nvSpPr>
          <p:cNvPr id="2" name="标题 1">
            <a:extLst>
              <a:ext uri="{FF2B5EF4-FFF2-40B4-BE49-F238E27FC236}">
                <a16:creationId xmlns:a16="http://schemas.microsoft.com/office/drawing/2014/main" id="{1C56F12E-EBAE-4FEE-B66C-539D3755FC6B}"/>
              </a:ext>
            </a:extLst>
          </p:cNvPr>
          <p:cNvSpPr>
            <a:spLocks noGrp="1"/>
          </p:cNvSpPr>
          <p:nvPr>
            <p:ph type="title"/>
          </p:nvPr>
        </p:nvSpPr>
        <p:spPr/>
        <p:txBody>
          <a:bodyPr/>
          <a:lstStyle/>
          <a:p>
            <a:pPr lvl="0">
              <a:defRPr/>
            </a:pPr>
            <a:r>
              <a:rPr lang="zh-CN" altLang="en-US" sz="2400">
                <a:latin typeface="+mn-lt"/>
                <a:ea typeface="+mn-ea"/>
                <a:cs typeface="+mn-ea"/>
                <a:sym typeface="+mn-lt"/>
              </a:rPr>
              <a:t>附：部署方式及潜在所需政策支持</a:t>
            </a:r>
            <a:endParaRPr lang="en-US" altLang="zh-CN" sz="2400">
              <a:latin typeface="+mn-lt"/>
              <a:ea typeface="+mn-ea"/>
              <a:cs typeface="+mn-ea"/>
              <a:sym typeface="+mn-lt"/>
            </a:endParaRPr>
          </a:p>
        </p:txBody>
      </p:sp>
      <p:grpSp>
        <p:nvGrpSpPr>
          <p:cNvPr id="15" name="ïṩliḍè">
            <a:extLst>
              <a:ext uri="{FF2B5EF4-FFF2-40B4-BE49-F238E27FC236}">
                <a16:creationId xmlns:a16="http://schemas.microsoft.com/office/drawing/2014/main" id="{4F09E460-7C2C-4A10-85F3-E7D990B0F807}"/>
              </a:ext>
            </a:extLst>
          </p:cNvPr>
          <p:cNvGrpSpPr/>
          <p:nvPr/>
        </p:nvGrpSpPr>
        <p:grpSpPr>
          <a:xfrm>
            <a:off x="260765" y="2787227"/>
            <a:ext cx="432000" cy="432000"/>
            <a:chOff x="1248408" y="1748118"/>
            <a:chExt cx="1371600" cy="1371600"/>
          </a:xfrm>
        </p:grpSpPr>
        <p:sp>
          <p:nvSpPr>
            <p:cNvPr id="16" name="íšļíḍè">
              <a:extLst>
                <a:ext uri="{FF2B5EF4-FFF2-40B4-BE49-F238E27FC236}">
                  <a16:creationId xmlns:a16="http://schemas.microsoft.com/office/drawing/2014/main" id="{3B983405-E3DF-4DA4-A3E5-9209A0C1D087}"/>
                </a:ext>
              </a:extLst>
            </p:cNvPr>
            <p:cNvSpPr/>
            <p:nvPr/>
          </p:nvSpPr>
          <p:spPr>
            <a:xfrm>
              <a:off x="1248408" y="1748118"/>
              <a:ext cx="1371600" cy="1371600"/>
            </a:xfrm>
            <a:prstGeom prst="ellipse">
              <a:avLst/>
            </a:prstGeom>
            <a:solidFill>
              <a:srgbClr val="FE8637"/>
            </a:solidFill>
            <a:ln w="3175" cap="rnd"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cs typeface="+mn-ea"/>
                <a:sym typeface="+mn-lt"/>
              </a:endParaRPr>
            </a:p>
          </p:txBody>
        </p:sp>
        <p:sp>
          <p:nvSpPr>
            <p:cNvPr id="23" name="í$ľiḓe">
              <a:extLst>
                <a:ext uri="{FF2B5EF4-FFF2-40B4-BE49-F238E27FC236}">
                  <a16:creationId xmlns:a16="http://schemas.microsoft.com/office/drawing/2014/main" id="{547E32A5-3BE7-40E1-8365-58F437392E3C}"/>
                </a:ext>
              </a:extLst>
            </p:cNvPr>
            <p:cNvSpPr/>
            <p:nvPr/>
          </p:nvSpPr>
          <p:spPr>
            <a:xfrm>
              <a:off x="1653616" y="2167950"/>
              <a:ext cx="561184" cy="531935"/>
            </a:xfrm>
            <a:custGeom>
              <a:avLst/>
              <a:gdLst>
                <a:gd name="connsiteX0" fmla="*/ 302148 w 608979"/>
                <a:gd name="connsiteY0" fmla="*/ 325871 h 577240"/>
                <a:gd name="connsiteX1" fmla="*/ 322335 w 608979"/>
                <a:gd name="connsiteY1" fmla="*/ 346028 h 577240"/>
                <a:gd name="connsiteX2" fmla="*/ 322335 w 608979"/>
                <a:gd name="connsiteY2" fmla="*/ 485197 h 577240"/>
                <a:gd name="connsiteX3" fmla="*/ 358379 w 608979"/>
                <a:gd name="connsiteY3" fmla="*/ 485197 h 577240"/>
                <a:gd name="connsiteX4" fmla="*/ 374971 w 608979"/>
                <a:gd name="connsiteY4" fmla="*/ 496334 h 577240"/>
                <a:gd name="connsiteX5" fmla="*/ 371100 w 608979"/>
                <a:gd name="connsiteY5" fmla="*/ 515848 h 577240"/>
                <a:gd name="connsiteX6" fmla="*/ 314777 w 608979"/>
                <a:gd name="connsiteY6" fmla="*/ 571994 h 577240"/>
                <a:gd name="connsiteX7" fmla="*/ 289334 w 608979"/>
                <a:gd name="connsiteY7" fmla="*/ 571994 h 577240"/>
                <a:gd name="connsiteX8" fmla="*/ 233103 w 608979"/>
                <a:gd name="connsiteY8" fmla="*/ 515848 h 577240"/>
                <a:gd name="connsiteX9" fmla="*/ 229232 w 608979"/>
                <a:gd name="connsiteY9" fmla="*/ 496334 h 577240"/>
                <a:gd name="connsiteX10" fmla="*/ 245824 w 608979"/>
                <a:gd name="connsiteY10" fmla="*/ 485197 h 577240"/>
                <a:gd name="connsiteX11" fmla="*/ 281867 w 608979"/>
                <a:gd name="connsiteY11" fmla="*/ 485197 h 577240"/>
                <a:gd name="connsiteX12" fmla="*/ 281867 w 608979"/>
                <a:gd name="connsiteY12" fmla="*/ 346028 h 577240"/>
                <a:gd name="connsiteX13" fmla="*/ 302148 w 608979"/>
                <a:gd name="connsiteY13" fmla="*/ 325871 h 577240"/>
                <a:gd name="connsiteX14" fmla="*/ 463650 w 608979"/>
                <a:gd name="connsiteY14" fmla="*/ 325800 h 577240"/>
                <a:gd name="connsiteX15" fmla="*/ 483838 w 608979"/>
                <a:gd name="connsiteY15" fmla="*/ 345963 h 577240"/>
                <a:gd name="connsiteX16" fmla="*/ 483838 w 608979"/>
                <a:gd name="connsiteY16" fmla="*/ 485171 h 577240"/>
                <a:gd name="connsiteX17" fmla="*/ 519881 w 608979"/>
                <a:gd name="connsiteY17" fmla="*/ 485171 h 577240"/>
                <a:gd name="connsiteX18" fmla="*/ 536566 w 608979"/>
                <a:gd name="connsiteY18" fmla="*/ 496311 h 577240"/>
                <a:gd name="connsiteX19" fmla="*/ 532602 w 608979"/>
                <a:gd name="connsiteY19" fmla="*/ 515830 h 577240"/>
                <a:gd name="connsiteX20" fmla="*/ 476371 w 608979"/>
                <a:gd name="connsiteY20" fmla="*/ 571992 h 577240"/>
                <a:gd name="connsiteX21" fmla="*/ 450928 w 608979"/>
                <a:gd name="connsiteY21" fmla="*/ 571992 h 577240"/>
                <a:gd name="connsiteX22" fmla="*/ 394697 w 608979"/>
                <a:gd name="connsiteY22" fmla="*/ 515830 h 577240"/>
                <a:gd name="connsiteX23" fmla="*/ 390734 w 608979"/>
                <a:gd name="connsiteY23" fmla="*/ 496311 h 577240"/>
                <a:gd name="connsiteX24" fmla="*/ 407419 w 608979"/>
                <a:gd name="connsiteY24" fmla="*/ 485171 h 577240"/>
                <a:gd name="connsiteX25" fmla="*/ 443462 w 608979"/>
                <a:gd name="connsiteY25" fmla="*/ 485171 h 577240"/>
                <a:gd name="connsiteX26" fmla="*/ 443462 w 608979"/>
                <a:gd name="connsiteY26" fmla="*/ 345963 h 577240"/>
                <a:gd name="connsiteX27" fmla="*/ 463650 w 608979"/>
                <a:gd name="connsiteY27" fmla="*/ 325800 h 577240"/>
                <a:gd name="connsiteX28" fmla="*/ 140601 w 608979"/>
                <a:gd name="connsiteY28" fmla="*/ 325800 h 577240"/>
                <a:gd name="connsiteX29" fmla="*/ 160789 w 608979"/>
                <a:gd name="connsiteY29" fmla="*/ 345963 h 577240"/>
                <a:gd name="connsiteX30" fmla="*/ 160789 w 608979"/>
                <a:gd name="connsiteY30" fmla="*/ 485171 h 577240"/>
                <a:gd name="connsiteX31" fmla="*/ 196832 w 608979"/>
                <a:gd name="connsiteY31" fmla="*/ 485171 h 577240"/>
                <a:gd name="connsiteX32" fmla="*/ 213517 w 608979"/>
                <a:gd name="connsiteY32" fmla="*/ 496311 h 577240"/>
                <a:gd name="connsiteX33" fmla="*/ 209554 w 608979"/>
                <a:gd name="connsiteY33" fmla="*/ 515830 h 577240"/>
                <a:gd name="connsiteX34" fmla="*/ 153323 w 608979"/>
                <a:gd name="connsiteY34" fmla="*/ 571992 h 577240"/>
                <a:gd name="connsiteX35" fmla="*/ 127880 w 608979"/>
                <a:gd name="connsiteY35" fmla="*/ 571992 h 577240"/>
                <a:gd name="connsiteX36" fmla="*/ 71649 w 608979"/>
                <a:gd name="connsiteY36" fmla="*/ 515830 h 577240"/>
                <a:gd name="connsiteX37" fmla="*/ 67685 w 608979"/>
                <a:gd name="connsiteY37" fmla="*/ 496311 h 577240"/>
                <a:gd name="connsiteX38" fmla="*/ 84278 w 608979"/>
                <a:gd name="connsiteY38" fmla="*/ 485171 h 577240"/>
                <a:gd name="connsiteX39" fmla="*/ 120413 w 608979"/>
                <a:gd name="connsiteY39" fmla="*/ 485171 h 577240"/>
                <a:gd name="connsiteX40" fmla="*/ 120413 w 608979"/>
                <a:gd name="connsiteY40" fmla="*/ 345963 h 577240"/>
                <a:gd name="connsiteX41" fmla="*/ 140601 w 608979"/>
                <a:gd name="connsiteY41" fmla="*/ 325800 h 577240"/>
                <a:gd name="connsiteX42" fmla="*/ 284762 w 608979"/>
                <a:gd name="connsiteY42" fmla="*/ 0 h 577240"/>
                <a:gd name="connsiteX43" fmla="*/ 465723 w 608979"/>
                <a:gd name="connsiteY43" fmla="*/ 149763 h 577240"/>
                <a:gd name="connsiteX44" fmla="*/ 469041 w 608979"/>
                <a:gd name="connsiteY44" fmla="*/ 149579 h 577240"/>
                <a:gd name="connsiteX45" fmla="*/ 608979 w 608979"/>
                <a:gd name="connsiteY45" fmla="*/ 289308 h 577240"/>
                <a:gd name="connsiteX46" fmla="*/ 514212 w 608979"/>
                <a:gd name="connsiteY46" fmla="*/ 421398 h 577240"/>
                <a:gd name="connsiteX47" fmla="*/ 514212 w 608979"/>
                <a:gd name="connsiteY47" fmla="*/ 346010 h 577240"/>
                <a:gd name="connsiteX48" fmla="*/ 463694 w 608979"/>
                <a:gd name="connsiteY48" fmla="*/ 295568 h 577240"/>
                <a:gd name="connsiteX49" fmla="*/ 413177 w 608979"/>
                <a:gd name="connsiteY49" fmla="*/ 346010 h 577240"/>
                <a:gd name="connsiteX50" fmla="*/ 413177 w 608979"/>
                <a:gd name="connsiteY50" fmla="*/ 429038 h 577240"/>
                <a:gd name="connsiteX51" fmla="*/ 352703 w 608979"/>
                <a:gd name="connsiteY51" fmla="*/ 429038 h 577240"/>
                <a:gd name="connsiteX52" fmla="*/ 352703 w 608979"/>
                <a:gd name="connsiteY52" fmla="*/ 346010 h 577240"/>
                <a:gd name="connsiteX53" fmla="*/ 302185 w 608979"/>
                <a:gd name="connsiteY53" fmla="*/ 295568 h 577240"/>
                <a:gd name="connsiteX54" fmla="*/ 251667 w 608979"/>
                <a:gd name="connsiteY54" fmla="*/ 346010 h 577240"/>
                <a:gd name="connsiteX55" fmla="*/ 251667 w 608979"/>
                <a:gd name="connsiteY55" fmla="*/ 429038 h 577240"/>
                <a:gd name="connsiteX56" fmla="*/ 191101 w 608979"/>
                <a:gd name="connsiteY56" fmla="*/ 429038 h 577240"/>
                <a:gd name="connsiteX57" fmla="*/ 191101 w 608979"/>
                <a:gd name="connsiteY57" fmla="*/ 346010 h 577240"/>
                <a:gd name="connsiteX58" fmla="*/ 140583 w 608979"/>
                <a:gd name="connsiteY58" fmla="*/ 295568 h 577240"/>
                <a:gd name="connsiteX59" fmla="*/ 90065 w 608979"/>
                <a:gd name="connsiteY59" fmla="*/ 346010 h 577240"/>
                <a:gd name="connsiteX60" fmla="*/ 90065 w 608979"/>
                <a:gd name="connsiteY60" fmla="*/ 428578 h 577240"/>
                <a:gd name="connsiteX61" fmla="*/ 0 w 608979"/>
                <a:gd name="connsiteY61" fmla="*/ 328705 h 577240"/>
                <a:gd name="connsiteX62" fmla="*/ 100482 w 608979"/>
                <a:gd name="connsiteY62" fmla="*/ 228280 h 577240"/>
                <a:gd name="connsiteX63" fmla="*/ 106290 w 608979"/>
                <a:gd name="connsiteY63" fmla="*/ 228925 h 577240"/>
                <a:gd name="connsiteX64" fmla="*/ 100482 w 608979"/>
                <a:gd name="connsiteY64" fmla="*/ 184005 h 577240"/>
                <a:gd name="connsiteX65" fmla="*/ 284762 w 608979"/>
                <a:gd name="connsiteY65" fmla="*/ 0 h 5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8979" h="577240">
                  <a:moveTo>
                    <a:pt x="302148" y="325871"/>
                  </a:moveTo>
                  <a:cubicBezTo>
                    <a:pt x="313302" y="325871"/>
                    <a:pt x="322335" y="334891"/>
                    <a:pt x="322335" y="346028"/>
                  </a:cubicBezTo>
                  <a:lnTo>
                    <a:pt x="322335" y="485197"/>
                  </a:lnTo>
                  <a:lnTo>
                    <a:pt x="358379" y="485197"/>
                  </a:lnTo>
                  <a:cubicBezTo>
                    <a:pt x="365661" y="485197"/>
                    <a:pt x="372206" y="489615"/>
                    <a:pt x="374971" y="496334"/>
                  </a:cubicBezTo>
                  <a:cubicBezTo>
                    <a:pt x="377737" y="502962"/>
                    <a:pt x="376262" y="510693"/>
                    <a:pt x="371100" y="515848"/>
                  </a:cubicBezTo>
                  <a:lnTo>
                    <a:pt x="314777" y="571994"/>
                  </a:lnTo>
                  <a:cubicBezTo>
                    <a:pt x="307771" y="578989"/>
                    <a:pt x="296340" y="578989"/>
                    <a:pt x="289334" y="571994"/>
                  </a:cubicBezTo>
                  <a:lnTo>
                    <a:pt x="233103" y="515848"/>
                  </a:lnTo>
                  <a:cubicBezTo>
                    <a:pt x="227941" y="510693"/>
                    <a:pt x="226374" y="502962"/>
                    <a:pt x="229232" y="496334"/>
                  </a:cubicBezTo>
                  <a:cubicBezTo>
                    <a:pt x="231997" y="489523"/>
                    <a:pt x="238542" y="485197"/>
                    <a:pt x="245824" y="485197"/>
                  </a:cubicBezTo>
                  <a:lnTo>
                    <a:pt x="281867" y="485197"/>
                  </a:lnTo>
                  <a:lnTo>
                    <a:pt x="281867" y="346028"/>
                  </a:lnTo>
                  <a:cubicBezTo>
                    <a:pt x="281867" y="334891"/>
                    <a:pt x="290994" y="325871"/>
                    <a:pt x="302148" y="325871"/>
                  </a:cubicBezTo>
                  <a:close/>
                  <a:moveTo>
                    <a:pt x="463650" y="325800"/>
                  </a:moveTo>
                  <a:cubicBezTo>
                    <a:pt x="474804" y="325800"/>
                    <a:pt x="483838" y="334823"/>
                    <a:pt x="483838" y="345963"/>
                  </a:cubicBezTo>
                  <a:lnTo>
                    <a:pt x="483838" y="485171"/>
                  </a:lnTo>
                  <a:lnTo>
                    <a:pt x="519881" y="485171"/>
                  </a:lnTo>
                  <a:cubicBezTo>
                    <a:pt x="527255" y="485171"/>
                    <a:pt x="533800" y="489590"/>
                    <a:pt x="536566" y="496311"/>
                  </a:cubicBezTo>
                  <a:cubicBezTo>
                    <a:pt x="539331" y="502940"/>
                    <a:pt x="537764" y="510674"/>
                    <a:pt x="532602" y="515830"/>
                  </a:cubicBezTo>
                  <a:lnTo>
                    <a:pt x="476371" y="571992"/>
                  </a:lnTo>
                  <a:cubicBezTo>
                    <a:pt x="469365" y="578989"/>
                    <a:pt x="457934" y="578989"/>
                    <a:pt x="450928" y="571992"/>
                  </a:cubicBezTo>
                  <a:lnTo>
                    <a:pt x="394697" y="515830"/>
                  </a:lnTo>
                  <a:cubicBezTo>
                    <a:pt x="389443" y="510674"/>
                    <a:pt x="387968" y="502940"/>
                    <a:pt x="390734" y="496311"/>
                  </a:cubicBezTo>
                  <a:cubicBezTo>
                    <a:pt x="393591" y="489498"/>
                    <a:pt x="400136" y="485171"/>
                    <a:pt x="407419" y="485171"/>
                  </a:cubicBezTo>
                  <a:lnTo>
                    <a:pt x="443462" y="485171"/>
                  </a:lnTo>
                  <a:lnTo>
                    <a:pt x="443462" y="345963"/>
                  </a:lnTo>
                  <a:cubicBezTo>
                    <a:pt x="443462" y="334823"/>
                    <a:pt x="452496" y="325800"/>
                    <a:pt x="463650" y="325800"/>
                  </a:cubicBezTo>
                  <a:close/>
                  <a:moveTo>
                    <a:pt x="140601" y="325800"/>
                  </a:moveTo>
                  <a:cubicBezTo>
                    <a:pt x="151755" y="325800"/>
                    <a:pt x="160789" y="334823"/>
                    <a:pt x="160789" y="345963"/>
                  </a:cubicBezTo>
                  <a:lnTo>
                    <a:pt x="160789" y="485171"/>
                  </a:lnTo>
                  <a:lnTo>
                    <a:pt x="196832" y="485171"/>
                  </a:lnTo>
                  <a:cubicBezTo>
                    <a:pt x="204115" y="485171"/>
                    <a:pt x="210660" y="489590"/>
                    <a:pt x="213517" y="496311"/>
                  </a:cubicBezTo>
                  <a:cubicBezTo>
                    <a:pt x="216283" y="502940"/>
                    <a:pt x="214716" y="510674"/>
                    <a:pt x="209554" y="515830"/>
                  </a:cubicBezTo>
                  <a:lnTo>
                    <a:pt x="153323" y="571992"/>
                  </a:lnTo>
                  <a:cubicBezTo>
                    <a:pt x="146317" y="578989"/>
                    <a:pt x="134886" y="578989"/>
                    <a:pt x="127880" y="571992"/>
                  </a:cubicBezTo>
                  <a:lnTo>
                    <a:pt x="71649" y="515830"/>
                  </a:lnTo>
                  <a:cubicBezTo>
                    <a:pt x="66395" y="510674"/>
                    <a:pt x="64920" y="502940"/>
                    <a:pt x="67685" y="496311"/>
                  </a:cubicBezTo>
                  <a:cubicBezTo>
                    <a:pt x="70451" y="489498"/>
                    <a:pt x="76996" y="485171"/>
                    <a:pt x="84278" y="485171"/>
                  </a:cubicBezTo>
                  <a:lnTo>
                    <a:pt x="120413" y="485171"/>
                  </a:lnTo>
                  <a:lnTo>
                    <a:pt x="120413" y="345963"/>
                  </a:lnTo>
                  <a:cubicBezTo>
                    <a:pt x="120413" y="334823"/>
                    <a:pt x="129447" y="325800"/>
                    <a:pt x="140601" y="325800"/>
                  </a:cubicBezTo>
                  <a:close/>
                  <a:moveTo>
                    <a:pt x="284762" y="0"/>
                  </a:moveTo>
                  <a:cubicBezTo>
                    <a:pt x="374827" y="0"/>
                    <a:pt x="449590" y="64526"/>
                    <a:pt x="465723" y="149763"/>
                  </a:cubicBezTo>
                  <a:cubicBezTo>
                    <a:pt x="466829" y="149763"/>
                    <a:pt x="467935" y="149579"/>
                    <a:pt x="469041" y="149579"/>
                  </a:cubicBezTo>
                  <a:cubicBezTo>
                    <a:pt x="546293" y="149579"/>
                    <a:pt x="608979" y="212172"/>
                    <a:pt x="608979" y="289308"/>
                  </a:cubicBezTo>
                  <a:cubicBezTo>
                    <a:pt x="608979" y="350705"/>
                    <a:pt x="569247" y="402620"/>
                    <a:pt x="514212" y="421398"/>
                  </a:cubicBezTo>
                  <a:lnTo>
                    <a:pt x="514212" y="346010"/>
                  </a:lnTo>
                  <a:cubicBezTo>
                    <a:pt x="514212" y="318120"/>
                    <a:pt x="491627" y="295568"/>
                    <a:pt x="463694" y="295568"/>
                  </a:cubicBezTo>
                  <a:cubicBezTo>
                    <a:pt x="435854" y="295568"/>
                    <a:pt x="413177" y="318120"/>
                    <a:pt x="413177" y="346010"/>
                  </a:cubicBezTo>
                  <a:lnTo>
                    <a:pt x="413177" y="429038"/>
                  </a:lnTo>
                  <a:lnTo>
                    <a:pt x="352703" y="429038"/>
                  </a:lnTo>
                  <a:lnTo>
                    <a:pt x="352703" y="346010"/>
                  </a:lnTo>
                  <a:cubicBezTo>
                    <a:pt x="352703" y="318120"/>
                    <a:pt x="330025" y="295568"/>
                    <a:pt x="302185" y="295568"/>
                  </a:cubicBezTo>
                  <a:cubicBezTo>
                    <a:pt x="274252" y="295568"/>
                    <a:pt x="251667" y="318120"/>
                    <a:pt x="251667" y="346010"/>
                  </a:cubicBezTo>
                  <a:lnTo>
                    <a:pt x="251667" y="429038"/>
                  </a:lnTo>
                  <a:lnTo>
                    <a:pt x="191101" y="429038"/>
                  </a:lnTo>
                  <a:lnTo>
                    <a:pt x="191101" y="346010"/>
                  </a:lnTo>
                  <a:cubicBezTo>
                    <a:pt x="191101" y="318120"/>
                    <a:pt x="168515" y="295568"/>
                    <a:pt x="140583" y="295568"/>
                  </a:cubicBezTo>
                  <a:cubicBezTo>
                    <a:pt x="112743" y="295568"/>
                    <a:pt x="90065" y="318120"/>
                    <a:pt x="90065" y="346010"/>
                  </a:cubicBezTo>
                  <a:lnTo>
                    <a:pt x="90065" y="428578"/>
                  </a:lnTo>
                  <a:cubicBezTo>
                    <a:pt x="38994" y="423883"/>
                    <a:pt x="0" y="380989"/>
                    <a:pt x="0" y="328705"/>
                  </a:cubicBezTo>
                  <a:cubicBezTo>
                    <a:pt x="0" y="273200"/>
                    <a:pt x="44987" y="228280"/>
                    <a:pt x="100482" y="228280"/>
                  </a:cubicBezTo>
                  <a:cubicBezTo>
                    <a:pt x="102418" y="228280"/>
                    <a:pt x="104354" y="228740"/>
                    <a:pt x="106290" y="228925"/>
                  </a:cubicBezTo>
                  <a:cubicBezTo>
                    <a:pt x="102603" y="214473"/>
                    <a:pt x="100482" y="199561"/>
                    <a:pt x="100482" y="184005"/>
                  </a:cubicBezTo>
                  <a:cubicBezTo>
                    <a:pt x="100482" y="82383"/>
                    <a:pt x="182989" y="0"/>
                    <a:pt x="284762" y="0"/>
                  </a:cubicBezTo>
                  <a:close/>
                </a:path>
              </a:pathLst>
            </a:custGeom>
            <a:solidFill>
              <a:sysClr val="window" lastClr="FFFFFF"/>
            </a:solidFill>
            <a:ln w="3175" cap="rnd"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cs typeface="+mn-ea"/>
                <a:sym typeface="+mn-lt"/>
              </a:endParaRPr>
            </a:p>
          </p:txBody>
        </p:sp>
      </p:grpSp>
      <p:sp>
        <p:nvSpPr>
          <p:cNvPr id="25" name="矩形 24">
            <a:extLst>
              <a:ext uri="{FF2B5EF4-FFF2-40B4-BE49-F238E27FC236}">
                <a16:creationId xmlns:a16="http://schemas.microsoft.com/office/drawing/2014/main" id="{7B09A05B-003E-4A86-B10D-9B46708A1D90}"/>
              </a:ext>
            </a:extLst>
          </p:cNvPr>
          <p:cNvSpPr/>
          <p:nvPr/>
        </p:nvSpPr>
        <p:spPr>
          <a:xfrm>
            <a:off x="767567" y="1692437"/>
            <a:ext cx="5077119" cy="36933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CN" altLang="en-US" b="1">
                <a:solidFill>
                  <a:schemeClr val="accent1">
                    <a:lumMod val="75000"/>
                  </a:schemeClr>
                </a:solidFill>
                <a:cs typeface="+mn-ea"/>
                <a:sym typeface="+mn-lt"/>
              </a:rPr>
              <a:t>方式</a:t>
            </a:r>
            <a:r>
              <a:rPr lang="en-US" altLang="zh-CN" b="1">
                <a:solidFill>
                  <a:schemeClr val="accent1">
                    <a:lumMod val="75000"/>
                  </a:schemeClr>
                </a:solidFill>
                <a:cs typeface="+mn-ea"/>
                <a:sym typeface="+mn-lt"/>
              </a:rPr>
              <a:t>1</a:t>
            </a:r>
            <a:r>
              <a:rPr lang="zh-CN" altLang="en-US" b="1">
                <a:solidFill>
                  <a:schemeClr val="accent1">
                    <a:lumMod val="75000"/>
                  </a:schemeClr>
                </a:solidFill>
                <a:cs typeface="+mn-ea"/>
                <a:sym typeface="+mn-lt"/>
              </a:rPr>
              <a:t>：通过云平台对接</a:t>
            </a:r>
          </a:p>
        </p:txBody>
      </p:sp>
      <p:grpSp>
        <p:nvGrpSpPr>
          <p:cNvPr id="27" name="íṣļïḓé">
            <a:extLst>
              <a:ext uri="{FF2B5EF4-FFF2-40B4-BE49-F238E27FC236}">
                <a16:creationId xmlns:a16="http://schemas.microsoft.com/office/drawing/2014/main" id="{DA30DA65-06CF-43E6-803A-78CC1D209580}"/>
              </a:ext>
            </a:extLst>
          </p:cNvPr>
          <p:cNvGrpSpPr/>
          <p:nvPr/>
        </p:nvGrpSpPr>
        <p:grpSpPr>
          <a:xfrm>
            <a:off x="260765" y="4867898"/>
            <a:ext cx="432000" cy="432000"/>
            <a:chOff x="1248408" y="1748118"/>
            <a:chExt cx="1371600" cy="1371600"/>
          </a:xfrm>
        </p:grpSpPr>
        <p:sp>
          <p:nvSpPr>
            <p:cNvPr id="29" name="ïSḻïḍê">
              <a:extLst>
                <a:ext uri="{FF2B5EF4-FFF2-40B4-BE49-F238E27FC236}">
                  <a16:creationId xmlns:a16="http://schemas.microsoft.com/office/drawing/2014/main" id="{18A74434-1664-45F4-BCDD-2752ED9C0E14}"/>
                </a:ext>
              </a:extLst>
            </p:cNvPr>
            <p:cNvSpPr/>
            <p:nvPr/>
          </p:nvSpPr>
          <p:spPr>
            <a:xfrm>
              <a:off x="1248408" y="1748118"/>
              <a:ext cx="1371600" cy="1371600"/>
            </a:xfrm>
            <a:prstGeom prst="ellipse">
              <a:avLst/>
            </a:prstGeom>
            <a:solidFill>
              <a:srgbClr val="B32C16"/>
            </a:solidFill>
            <a:ln w="3175" cap="rnd"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cs typeface="+mn-ea"/>
                <a:sym typeface="+mn-lt"/>
              </a:endParaRPr>
            </a:p>
          </p:txBody>
        </p:sp>
        <p:sp>
          <p:nvSpPr>
            <p:cNvPr id="30" name="işļïdé">
              <a:extLst>
                <a:ext uri="{FF2B5EF4-FFF2-40B4-BE49-F238E27FC236}">
                  <a16:creationId xmlns:a16="http://schemas.microsoft.com/office/drawing/2014/main" id="{57821DDF-8296-4DCD-9FB8-4CA1B2AFB53E}"/>
                </a:ext>
              </a:extLst>
            </p:cNvPr>
            <p:cNvSpPr/>
            <p:nvPr/>
          </p:nvSpPr>
          <p:spPr>
            <a:xfrm>
              <a:off x="1653616" y="2190538"/>
              <a:ext cx="561184" cy="486758"/>
            </a:xfrm>
            <a:custGeom>
              <a:avLst/>
              <a:gdLst>
                <a:gd name="connsiteX0" fmla="*/ 303820 w 607639"/>
                <a:gd name="connsiteY0" fmla="*/ 112552 h 527053"/>
                <a:gd name="connsiteX1" fmla="*/ 347324 w 607639"/>
                <a:gd name="connsiteY1" fmla="*/ 155985 h 527053"/>
                <a:gd name="connsiteX2" fmla="*/ 303820 w 607639"/>
                <a:gd name="connsiteY2" fmla="*/ 199418 h 527053"/>
                <a:gd name="connsiteX3" fmla="*/ 260316 w 607639"/>
                <a:gd name="connsiteY3" fmla="*/ 155985 h 527053"/>
                <a:gd name="connsiteX4" fmla="*/ 303820 w 607639"/>
                <a:gd name="connsiteY4" fmla="*/ 112552 h 527053"/>
                <a:gd name="connsiteX5" fmla="*/ 303775 w 607639"/>
                <a:gd name="connsiteY5" fmla="*/ 72970 h 527053"/>
                <a:gd name="connsiteX6" fmla="*/ 220644 w 607639"/>
                <a:gd name="connsiteY6" fmla="*/ 155983 h 527053"/>
                <a:gd name="connsiteX7" fmla="*/ 303775 w 607639"/>
                <a:gd name="connsiteY7" fmla="*/ 238996 h 527053"/>
                <a:gd name="connsiteX8" fmla="*/ 386906 w 607639"/>
                <a:gd name="connsiteY8" fmla="*/ 155983 h 527053"/>
                <a:gd name="connsiteX9" fmla="*/ 303775 w 607639"/>
                <a:gd name="connsiteY9" fmla="*/ 72970 h 527053"/>
                <a:gd name="connsiteX10" fmla="*/ 303775 w 607639"/>
                <a:gd name="connsiteY10" fmla="*/ 0 h 527053"/>
                <a:gd name="connsiteX11" fmla="*/ 459979 w 607639"/>
                <a:gd name="connsiteY11" fmla="*/ 155983 h 527053"/>
                <a:gd name="connsiteX12" fmla="*/ 426246 w 607639"/>
                <a:gd name="connsiteY12" fmla="*/ 252594 h 527053"/>
                <a:gd name="connsiteX13" fmla="*/ 500922 w 607639"/>
                <a:gd name="connsiteY13" fmla="*/ 294812 h 527053"/>
                <a:gd name="connsiteX14" fmla="*/ 517388 w 607639"/>
                <a:gd name="connsiteY14" fmla="*/ 292057 h 527053"/>
                <a:gd name="connsiteX15" fmla="*/ 567943 w 607639"/>
                <a:gd name="connsiteY15" fmla="*/ 342451 h 527053"/>
                <a:gd name="connsiteX16" fmla="*/ 537236 w 607639"/>
                <a:gd name="connsiteY16" fmla="*/ 388935 h 527053"/>
                <a:gd name="connsiteX17" fmla="*/ 537236 w 607639"/>
                <a:gd name="connsiteY17" fmla="*/ 419420 h 527053"/>
                <a:gd name="connsiteX18" fmla="*/ 607639 w 607639"/>
                <a:gd name="connsiteY18" fmla="*/ 507322 h 527053"/>
                <a:gd name="connsiteX19" fmla="*/ 607639 w 607639"/>
                <a:gd name="connsiteY19" fmla="*/ 527053 h 527053"/>
                <a:gd name="connsiteX20" fmla="*/ 427136 w 607639"/>
                <a:gd name="connsiteY20" fmla="*/ 527053 h 527053"/>
                <a:gd name="connsiteX21" fmla="*/ 427136 w 607639"/>
                <a:gd name="connsiteY21" fmla="*/ 507322 h 527053"/>
                <a:gd name="connsiteX22" fmla="*/ 497540 w 607639"/>
                <a:gd name="connsiteY22" fmla="*/ 419420 h 527053"/>
                <a:gd name="connsiteX23" fmla="*/ 497540 w 607639"/>
                <a:gd name="connsiteY23" fmla="*/ 388935 h 527053"/>
                <a:gd name="connsiteX24" fmla="*/ 466833 w 607639"/>
                <a:gd name="connsiteY24" fmla="*/ 342451 h 527053"/>
                <a:gd name="connsiteX25" fmla="*/ 470660 w 607639"/>
                <a:gd name="connsiteY25" fmla="*/ 323253 h 527053"/>
                <a:gd name="connsiteX26" fmla="*/ 396608 w 607639"/>
                <a:gd name="connsiteY26" fmla="*/ 281302 h 527053"/>
                <a:gd name="connsiteX27" fmla="*/ 323623 w 607639"/>
                <a:gd name="connsiteY27" fmla="*/ 310632 h 527053"/>
                <a:gd name="connsiteX28" fmla="*/ 323623 w 607639"/>
                <a:gd name="connsiteY28" fmla="*/ 419420 h 527053"/>
                <a:gd name="connsiteX29" fmla="*/ 394026 w 607639"/>
                <a:gd name="connsiteY29" fmla="*/ 507322 h 527053"/>
                <a:gd name="connsiteX30" fmla="*/ 394026 w 607639"/>
                <a:gd name="connsiteY30" fmla="*/ 527053 h 527053"/>
                <a:gd name="connsiteX31" fmla="*/ 213613 w 607639"/>
                <a:gd name="connsiteY31" fmla="*/ 527053 h 527053"/>
                <a:gd name="connsiteX32" fmla="*/ 213613 w 607639"/>
                <a:gd name="connsiteY32" fmla="*/ 507322 h 527053"/>
                <a:gd name="connsiteX33" fmla="*/ 284016 w 607639"/>
                <a:gd name="connsiteY33" fmla="*/ 419420 h 527053"/>
                <a:gd name="connsiteX34" fmla="*/ 284016 w 607639"/>
                <a:gd name="connsiteY34" fmla="*/ 310632 h 527053"/>
                <a:gd name="connsiteX35" fmla="*/ 211032 w 607639"/>
                <a:gd name="connsiteY35" fmla="*/ 281302 h 527053"/>
                <a:gd name="connsiteX36" fmla="*/ 136890 w 607639"/>
                <a:gd name="connsiteY36" fmla="*/ 323253 h 527053"/>
                <a:gd name="connsiteX37" fmla="*/ 140717 w 607639"/>
                <a:gd name="connsiteY37" fmla="*/ 342451 h 527053"/>
                <a:gd name="connsiteX38" fmla="*/ 110011 w 607639"/>
                <a:gd name="connsiteY38" fmla="*/ 388935 h 527053"/>
                <a:gd name="connsiteX39" fmla="*/ 110011 w 607639"/>
                <a:gd name="connsiteY39" fmla="*/ 419420 h 527053"/>
                <a:gd name="connsiteX40" fmla="*/ 180414 w 607639"/>
                <a:gd name="connsiteY40" fmla="*/ 507322 h 527053"/>
                <a:gd name="connsiteX41" fmla="*/ 180414 w 607639"/>
                <a:gd name="connsiteY41" fmla="*/ 527053 h 527053"/>
                <a:gd name="connsiteX42" fmla="*/ 0 w 607639"/>
                <a:gd name="connsiteY42" fmla="*/ 527053 h 527053"/>
                <a:gd name="connsiteX43" fmla="*/ 0 w 607639"/>
                <a:gd name="connsiteY43" fmla="*/ 507322 h 527053"/>
                <a:gd name="connsiteX44" fmla="*/ 70403 w 607639"/>
                <a:gd name="connsiteY44" fmla="*/ 419420 h 527053"/>
                <a:gd name="connsiteX45" fmla="*/ 70403 w 607639"/>
                <a:gd name="connsiteY45" fmla="*/ 388935 h 527053"/>
                <a:gd name="connsiteX46" fmla="*/ 39696 w 607639"/>
                <a:gd name="connsiteY46" fmla="*/ 342451 h 527053"/>
                <a:gd name="connsiteX47" fmla="*/ 90251 w 607639"/>
                <a:gd name="connsiteY47" fmla="*/ 292057 h 527053"/>
                <a:gd name="connsiteX48" fmla="*/ 106717 w 607639"/>
                <a:gd name="connsiteY48" fmla="*/ 294812 h 527053"/>
                <a:gd name="connsiteX49" fmla="*/ 181304 w 607639"/>
                <a:gd name="connsiteY49" fmla="*/ 252594 h 527053"/>
                <a:gd name="connsiteX50" fmla="*/ 147660 w 607639"/>
                <a:gd name="connsiteY50" fmla="*/ 155983 h 527053"/>
                <a:gd name="connsiteX51" fmla="*/ 303775 w 607639"/>
                <a:gd name="connsiteY51" fmla="*/ 0 h 52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7639" h="527053">
                  <a:moveTo>
                    <a:pt x="303820" y="112552"/>
                  </a:moveTo>
                  <a:cubicBezTo>
                    <a:pt x="327847" y="112552"/>
                    <a:pt x="347324" y="131998"/>
                    <a:pt x="347324" y="155985"/>
                  </a:cubicBezTo>
                  <a:cubicBezTo>
                    <a:pt x="347324" y="179972"/>
                    <a:pt x="327847" y="199418"/>
                    <a:pt x="303820" y="199418"/>
                  </a:cubicBezTo>
                  <a:cubicBezTo>
                    <a:pt x="279793" y="199418"/>
                    <a:pt x="260316" y="179972"/>
                    <a:pt x="260316" y="155985"/>
                  </a:cubicBezTo>
                  <a:cubicBezTo>
                    <a:pt x="260316" y="131998"/>
                    <a:pt x="279793" y="112552"/>
                    <a:pt x="303820" y="112552"/>
                  </a:cubicBezTo>
                  <a:close/>
                  <a:moveTo>
                    <a:pt x="303775" y="72970"/>
                  </a:moveTo>
                  <a:cubicBezTo>
                    <a:pt x="257937" y="72970"/>
                    <a:pt x="220644" y="110210"/>
                    <a:pt x="220644" y="155983"/>
                  </a:cubicBezTo>
                  <a:cubicBezTo>
                    <a:pt x="220644" y="201756"/>
                    <a:pt x="257937" y="238996"/>
                    <a:pt x="303775" y="238996"/>
                  </a:cubicBezTo>
                  <a:cubicBezTo>
                    <a:pt x="349613" y="238996"/>
                    <a:pt x="386906" y="201756"/>
                    <a:pt x="386906" y="155983"/>
                  </a:cubicBezTo>
                  <a:cubicBezTo>
                    <a:pt x="386906" y="110210"/>
                    <a:pt x="349613" y="72970"/>
                    <a:pt x="303775" y="72970"/>
                  </a:cubicBezTo>
                  <a:close/>
                  <a:moveTo>
                    <a:pt x="303775" y="0"/>
                  </a:moveTo>
                  <a:cubicBezTo>
                    <a:pt x="389932" y="0"/>
                    <a:pt x="459979" y="69948"/>
                    <a:pt x="459979" y="155983"/>
                  </a:cubicBezTo>
                  <a:cubicBezTo>
                    <a:pt x="459979" y="192423"/>
                    <a:pt x="447341" y="226020"/>
                    <a:pt x="426246" y="252594"/>
                  </a:cubicBezTo>
                  <a:lnTo>
                    <a:pt x="500922" y="294812"/>
                  </a:lnTo>
                  <a:cubicBezTo>
                    <a:pt x="506084" y="293034"/>
                    <a:pt x="511602" y="292057"/>
                    <a:pt x="517388" y="292057"/>
                  </a:cubicBezTo>
                  <a:cubicBezTo>
                    <a:pt x="545246" y="292057"/>
                    <a:pt x="567943" y="314632"/>
                    <a:pt x="567943" y="342451"/>
                  </a:cubicBezTo>
                  <a:cubicBezTo>
                    <a:pt x="567943" y="363249"/>
                    <a:pt x="555215" y="381202"/>
                    <a:pt x="537236" y="388935"/>
                  </a:cubicBezTo>
                  <a:lnTo>
                    <a:pt x="537236" y="419420"/>
                  </a:lnTo>
                  <a:cubicBezTo>
                    <a:pt x="577466" y="428486"/>
                    <a:pt x="607639" y="464393"/>
                    <a:pt x="607639" y="507322"/>
                  </a:cubicBezTo>
                  <a:lnTo>
                    <a:pt x="607639" y="527053"/>
                  </a:lnTo>
                  <a:lnTo>
                    <a:pt x="427136" y="527053"/>
                  </a:lnTo>
                  <a:lnTo>
                    <a:pt x="427136" y="507322"/>
                  </a:lnTo>
                  <a:cubicBezTo>
                    <a:pt x="427136" y="464393"/>
                    <a:pt x="457309" y="428486"/>
                    <a:pt x="497540" y="419420"/>
                  </a:cubicBezTo>
                  <a:lnTo>
                    <a:pt x="497540" y="388935"/>
                  </a:lnTo>
                  <a:cubicBezTo>
                    <a:pt x="479560" y="381202"/>
                    <a:pt x="466833" y="363249"/>
                    <a:pt x="466833" y="342451"/>
                  </a:cubicBezTo>
                  <a:cubicBezTo>
                    <a:pt x="466833" y="335696"/>
                    <a:pt x="468257" y="329208"/>
                    <a:pt x="470660" y="323253"/>
                  </a:cubicBezTo>
                  <a:lnTo>
                    <a:pt x="396608" y="281302"/>
                  </a:lnTo>
                  <a:cubicBezTo>
                    <a:pt x="375691" y="296767"/>
                    <a:pt x="350681" y="307166"/>
                    <a:pt x="323623" y="310632"/>
                  </a:cubicBezTo>
                  <a:lnTo>
                    <a:pt x="323623" y="419420"/>
                  </a:lnTo>
                  <a:cubicBezTo>
                    <a:pt x="363854" y="428486"/>
                    <a:pt x="394026" y="464393"/>
                    <a:pt x="394026" y="507322"/>
                  </a:cubicBezTo>
                  <a:lnTo>
                    <a:pt x="394026" y="527053"/>
                  </a:lnTo>
                  <a:lnTo>
                    <a:pt x="213613" y="527053"/>
                  </a:lnTo>
                  <a:lnTo>
                    <a:pt x="213613" y="507322"/>
                  </a:lnTo>
                  <a:cubicBezTo>
                    <a:pt x="213613" y="464393"/>
                    <a:pt x="243786" y="428486"/>
                    <a:pt x="284016" y="419420"/>
                  </a:cubicBezTo>
                  <a:lnTo>
                    <a:pt x="284016" y="310632"/>
                  </a:lnTo>
                  <a:cubicBezTo>
                    <a:pt x="256869" y="307166"/>
                    <a:pt x="231948" y="296767"/>
                    <a:pt x="211032" y="281302"/>
                  </a:cubicBezTo>
                  <a:lnTo>
                    <a:pt x="136890" y="323253"/>
                  </a:lnTo>
                  <a:cubicBezTo>
                    <a:pt x="139382" y="329208"/>
                    <a:pt x="140717" y="335696"/>
                    <a:pt x="140717" y="342451"/>
                  </a:cubicBezTo>
                  <a:cubicBezTo>
                    <a:pt x="140717" y="363249"/>
                    <a:pt x="128079" y="381202"/>
                    <a:pt x="110011" y="388935"/>
                  </a:cubicBezTo>
                  <a:lnTo>
                    <a:pt x="110011" y="419420"/>
                  </a:lnTo>
                  <a:cubicBezTo>
                    <a:pt x="150241" y="428486"/>
                    <a:pt x="180414" y="464393"/>
                    <a:pt x="180414" y="507322"/>
                  </a:cubicBezTo>
                  <a:lnTo>
                    <a:pt x="180414" y="527053"/>
                  </a:lnTo>
                  <a:lnTo>
                    <a:pt x="0" y="527053"/>
                  </a:lnTo>
                  <a:lnTo>
                    <a:pt x="0" y="507322"/>
                  </a:lnTo>
                  <a:cubicBezTo>
                    <a:pt x="0" y="464393"/>
                    <a:pt x="30173" y="428486"/>
                    <a:pt x="70403" y="419420"/>
                  </a:cubicBezTo>
                  <a:lnTo>
                    <a:pt x="70403" y="388935"/>
                  </a:lnTo>
                  <a:cubicBezTo>
                    <a:pt x="52335" y="381202"/>
                    <a:pt x="39696" y="363249"/>
                    <a:pt x="39696" y="342451"/>
                  </a:cubicBezTo>
                  <a:cubicBezTo>
                    <a:pt x="39696" y="314632"/>
                    <a:pt x="62393" y="292057"/>
                    <a:pt x="90251" y="292057"/>
                  </a:cubicBezTo>
                  <a:cubicBezTo>
                    <a:pt x="96037" y="292057"/>
                    <a:pt x="101555" y="293034"/>
                    <a:pt x="106717" y="294812"/>
                  </a:cubicBezTo>
                  <a:lnTo>
                    <a:pt x="181304" y="252594"/>
                  </a:lnTo>
                  <a:cubicBezTo>
                    <a:pt x="160299" y="226020"/>
                    <a:pt x="147660" y="192423"/>
                    <a:pt x="147660" y="155983"/>
                  </a:cubicBezTo>
                  <a:cubicBezTo>
                    <a:pt x="147660" y="69948"/>
                    <a:pt x="217707" y="0"/>
                    <a:pt x="303775" y="0"/>
                  </a:cubicBezTo>
                  <a:close/>
                </a:path>
              </a:pathLst>
            </a:custGeom>
            <a:solidFill>
              <a:sysClr val="window" lastClr="FFFFFF"/>
            </a:solidFill>
            <a:ln w="3175" cap="rnd"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cs typeface="+mn-ea"/>
                <a:sym typeface="+mn-lt"/>
              </a:endParaRPr>
            </a:p>
          </p:txBody>
        </p:sp>
      </p:grpSp>
      <p:sp>
        <p:nvSpPr>
          <p:cNvPr id="31" name="矩形 30">
            <a:extLst>
              <a:ext uri="{FF2B5EF4-FFF2-40B4-BE49-F238E27FC236}">
                <a16:creationId xmlns:a16="http://schemas.microsoft.com/office/drawing/2014/main" id="{F97CF03E-B2A1-41A8-9083-99DBB0B19C5C}"/>
              </a:ext>
            </a:extLst>
          </p:cNvPr>
          <p:cNvSpPr/>
          <p:nvPr/>
        </p:nvSpPr>
        <p:spPr>
          <a:xfrm>
            <a:off x="804410" y="4353042"/>
            <a:ext cx="5148000" cy="1584000"/>
          </a:xfrm>
          <a:prstGeom prst="rect">
            <a:avLst/>
          </a:prstGeom>
          <a:solidFill>
            <a:schemeClr val="bg1">
              <a:lumMod val="95000"/>
            </a:schemeClr>
          </a:solidFill>
          <a:ln>
            <a:solidFill>
              <a:schemeClr val="tx2">
                <a:lumMod val="40000"/>
                <a:lumOff val="60000"/>
              </a:schemeClr>
            </a:solidFill>
          </a:ln>
        </p:spPr>
        <p:txBody>
          <a:bodyPr wrap="square" anchor="ctr" anchorCtr="0">
            <a:noAutofit/>
          </a:bodyPr>
          <a:lstStyle/>
          <a:p>
            <a:pPr marL="285750" indent="-285750">
              <a:buFont typeface="Arial" panose="020B0604020202020204" pitchFamily="34" charset="0"/>
              <a:buChar char="•"/>
            </a:pPr>
            <a:r>
              <a:rPr lang="zh-CN" altLang="en-US" sz="1600">
                <a:cs typeface="+mn-ea"/>
                <a:sym typeface="+mn-lt"/>
              </a:rPr>
              <a:t>通过AIBox调用AI模型，可以做到数据不出医院，最大满足数据隐私安全</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需购置</a:t>
            </a:r>
            <a:r>
              <a:rPr lang="en-US" altLang="zh-CN" sz="1600">
                <a:cs typeface="+mn-ea"/>
                <a:sym typeface="+mn-lt"/>
              </a:rPr>
              <a:t>AIBOX</a:t>
            </a:r>
            <a:r>
              <a:rPr lang="zh-CN" altLang="en-US" sz="1600">
                <a:cs typeface="+mn-ea"/>
                <a:sym typeface="+mn-lt"/>
              </a:rPr>
              <a:t>，以运行</a:t>
            </a:r>
            <a:r>
              <a:rPr lang="en-US" altLang="zh-CN" sz="1600">
                <a:cs typeface="+mn-ea"/>
                <a:sym typeface="+mn-lt"/>
              </a:rPr>
              <a:t>AI</a:t>
            </a:r>
            <a:r>
              <a:rPr lang="zh-CN" altLang="en-US" sz="1600">
                <a:cs typeface="+mn-ea"/>
                <a:sym typeface="+mn-lt"/>
              </a:rPr>
              <a:t>模型</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对网络性能要求不高，数据传输稳定，报告出具速度快</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但是，相比较而言，不利于软件升级维护</a:t>
            </a:r>
          </a:p>
        </p:txBody>
      </p:sp>
      <p:sp>
        <p:nvSpPr>
          <p:cNvPr id="32" name="矩形 31">
            <a:extLst>
              <a:ext uri="{FF2B5EF4-FFF2-40B4-BE49-F238E27FC236}">
                <a16:creationId xmlns:a16="http://schemas.microsoft.com/office/drawing/2014/main" id="{E5975DAF-E22C-48AC-B6EE-DD2BBABAFCC0}"/>
              </a:ext>
            </a:extLst>
          </p:cNvPr>
          <p:cNvSpPr/>
          <p:nvPr/>
        </p:nvSpPr>
        <p:spPr>
          <a:xfrm>
            <a:off x="727351" y="3924056"/>
            <a:ext cx="5003403" cy="36933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CN" altLang="en-US" b="1">
                <a:solidFill>
                  <a:schemeClr val="accent1">
                    <a:lumMod val="75000"/>
                  </a:schemeClr>
                </a:solidFill>
                <a:cs typeface="+mn-ea"/>
                <a:sym typeface="+mn-lt"/>
              </a:rPr>
              <a:t>方式</a:t>
            </a:r>
            <a:r>
              <a:rPr lang="en-US" altLang="zh-CN" b="1">
                <a:solidFill>
                  <a:schemeClr val="accent1">
                    <a:lumMod val="75000"/>
                  </a:schemeClr>
                </a:solidFill>
                <a:cs typeface="+mn-ea"/>
                <a:sym typeface="+mn-lt"/>
              </a:rPr>
              <a:t>2</a:t>
            </a:r>
            <a:r>
              <a:rPr lang="zh-CN" altLang="en-US" b="1">
                <a:solidFill>
                  <a:schemeClr val="accent1">
                    <a:lumMod val="75000"/>
                  </a:schemeClr>
                </a:solidFill>
                <a:cs typeface="+mn-ea"/>
                <a:sym typeface="+mn-lt"/>
              </a:rPr>
              <a:t>：通过</a:t>
            </a:r>
            <a:r>
              <a:rPr lang="en-US" altLang="zh-CN" b="1">
                <a:solidFill>
                  <a:schemeClr val="accent1">
                    <a:lumMod val="75000"/>
                  </a:schemeClr>
                </a:solidFill>
                <a:cs typeface="+mn-ea"/>
                <a:sym typeface="+mn-lt"/>
              </a:rPr>
              <a:t>AIBox</a:t>
            </a:r>
            <a:r>
              <a:rPr lang="zh-CN" altLang="en-US" b="1">
                <a:solidFill>
                  <a:schemeClr val="accent1">
                    <a:lumMod val="75000"/>
                  </a:schemeClr>
                </a:solidFill>
                <a:cs typeface="+mn-ea"/>
                <a:sym typeface="+mn-lt"/>
              </a:rPr>
              <a:t>本地化部署</a:t>
            </a:r>
          </a:p>
        </p:txBody>
      </p:sp>
      <p:grpSp>
        <p:nvGrpSpPr>
          <p:cNvPr id="5" name="组合 4">
            <a:extLst>
              <a:ext uri="{FF2B5EF4-FFF2-40B4-BE49-F238E27FC236}">
                <a16:creationId xmlns:a16="http://schemas.microsoft.com/office/drawing/2014/main" id="{ED18872C-6C2D-4BA9-8119-D2C52B2570A0}"/>
              </a:ext>
            </a:extLst>
          </p:cNvPr>
          <p:cNvGrpSpPr/>
          <p:nvPr/>
        </p:nvGrpSpPr>
        <p:grpSpPr>
          <a:xfrm>
            <a:off x="260765" y="1065887"/>
            <a:ext cx="11803828" cy="416607"/>
            <a:chOff x="260765" y="1065887"/>
            <a:chExt cx="11803828" cy="416607"/>
          </a:xfrm>
        </p:grpSpPr>
        <p:sp>
          <p:nvSpPr>
            <p:cNvPr id="21" name="矩形 20">
              <a:extLst>
                <a:ext uri="{FF2B5EF4-FFF2-40B4-BE49-F238E27FC236}">
                  <a16:creationId xmlns:a16="http://schemas.microsoft.com/office/drawing/2014/main" id="{43B79049-7C54-4B61-B8E7-3A3F8F8DC6A5}"/>
                </a:ext>
              </a:extLst>
            </p:cNvPr>
            <p:cNvSpPr/>
            <p:nvPr/>
          </p:nvSpPr>
          <p:spPr>
            <a:xfrm>
              <a:off x="2080772" y="1065887"/>
              <a:ext cx="2262158" cy="369332"/>
            </a:xfrm>
            <a:prstGeom prst="rect">
              <a:avLst/>
            </a:prstGeom>
          </p:spPr>
          <p:txBody>
            <a:bodyPr wrap="none">
              <a:spAutoFit/>
            </a:bodyPr>
            <a:lstStyle/>
            <a:p>
              <a:pPr algn="ctr"/>
              <a:r>
                <a:rPr lang="zh-CN" altLang="en-US" b="1">
                  <a:solidFill>
                    <a:schemeClr val="accent1">
                      <a:lumMod val="75000"/>
                    </a:schemeClr>
                  </a:solidFill>
                  <a:cs typeface="+mn-ea"/>
                  <a:sym typeface="+mn-lt"/>
                </a:rPr>
                <a:t>支持灵活的部署方式</a:t>
              </a:r>
              <a:endParaRPr lang="zh-CN" altLang="en-US" b="1" dirty="0" err="1">
                <a:solidFill>
                  <a:schemeClr val="accent1">
                    <a:lumMod val="75000"/>
                  </a:schemeClr>
                </a:solidFill>
                <a:cs typeface="+mn-ea"/>
                <a:sym typeface="+mn-lt"/>
              </a:endParaRPr>
            </a:p>
          </p:txBody>
        </p:sp>
        <p:cxnSp>
          <p:nvCxnSpPr>
            <p:cNvPr id="22" name="直接连接符 21">
              <a:extLst>
                <a:ext uri="{FF2B5EF4-FFF2-40B4-BE49-F238E27FC236}">
                  <a16:creationId xmlns:a16="http://schemas.microsoft.com/office/drawing/2014/main" id="{E7A7F516-039A-4E66-B0EB-E55E33942908}"/>
                </a:ext>
              </a:extLst>
            </p:cNvPr>
            <p:cNvCxnSpPr>
              <a:cxnSpLocks/>
            </p:cNvCxnSpPr>
            <p:nvPr/>
          </p:nvCxnSpPr>
          <p:spPr>
            <a:xfrm>
              <a:off x="260765" y="1469637"/>
              <a:ext cx="5760000" cy="0"/>
            </a:xfrm>
            <a:prstGeom prst="line">
              <a:avLst/>
            </a:prstGeom>
            <a:ln/>
          </p:spPr>
          <p:style>
            <a:lnRef idx="3">
              <a:schemeClr val="dk1"/>
            </a:lnRef>
            <a:fillRef idx="0">
              <a:schemeClr val="dk1"/>
            </a:fillRef>
            <a:effectRef idx="2">
              <a:schemeClr val="dk1"/>
            </a:effectRef>
            <a:fontRef idx="minor">
              <a:schemeClr val="tx1"/>
            </a:fontRef>
          </p:style>
        </p:cxnSp>
        <p:sp>
          <p:nvSpPr>
            <p:cNvPr id="26" name="矩形 25">
              <a:extLst>
                <a:ext uri="{FF2B5EF4-FFF2-40B4-BE49-F238E27FC236}">
                  <a16:creationId xmlns:a16="http://schemas.microsoft.com/office/drawing/2014/main" id="{48B6218B-AC81-4A2F-B01C-3FABD5124AC5}"/>
                </a:ext>
              </a:extLst>
            </p:cNvPr>
            <p:cNvSpPr/>
            <p:nvPr>
              <p:custDataLst>
                <p:tags r:id="rId1"/>
              </p:custDataLst>
            </p:nvPr>
          </p:nvSpPr>
          <p:spPr>
            <a:xfrm>
              <a:off x="6304593" y="1066562"/>
              <a:ext cx="5760000" cy="390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900" tIns="45455" rIns="90900" bIns="45455" rtlCol="0" anchor="ctr"/>
            <a:lstStyle/>
            <a:p>
              <a:pPr algn="ctr" fontAlgn="auto">
                <a:spcBef>
                  <a:spcPts val="0"/>
                </a:spcBef>
                <a:spcAft>
                  <a:spcPts val="0"/>
                </a:spcAft>
              </a:pPr>
              <a:r>
                <a:rPr lang="zh-CN" altLang="en-US" b="1">
                  <a:solidFill>
                    <a:schemeClr val="accent1">
                      <a:lumMod val="75000"/>
                    </a:schemeClr>
                  </a:solidFill>
                  <a:cs typeface="+mn-ea"/>
                  <a:sym typeface="+mn-lt"/>
                </a:rPr>
                <a:t>潜在所需政策支持</a:t>
              </a:r>
              <a:endParaRPr lang="zh-CN" altLang="en-US" b="1" dirty="0">
                <a:solidFill>
                  <a:schemeClr val="accent1">
                    <a:lumMod val="75000"/>
                  </a:schemeClr>
                </a:solidFill>
                <a:cs typeface="+mn-ea"/>
                <a:sym typeface="+mn-lt"/>
              </a:endParaRPr>
            </a:p>
          </p:txBody>
        </p:sp>
        <p:cxnSp>
          <p:nvCxnSpPr>
            <p:cNvPr id="28" name="直接连接符 27">
              <a:extLst>
                <a:ext uri="{FF2B5EF4-FFF2-40B4-BE49-F238E27FC236}">
                  <a16:creationId xmlns:a16="http://schemas.microsoft.com/office/drawing/2014/main" id="{FF6AC774-090D-4505-846F-60E67CD105A2}"/>
                </a:ext>
              </a:extLst>
            </p:cNvPr>
            <p:cNvCxnSpPr>
              <a:cxnSpLocks/>
            </p:cNvCxnSpPr>
            <p:nvPr/>
          </p:nvCxnSpPr>
          <p:spPr>
            <a:xfrm flipV="1">
              <a:off x="6174693" y="1472869"/>
              <a:ext cx="5760000" cy="9625"/>
            </a:xfrm>
            <a:prstGeom prst="line">
              <a:avLst/>
            </a:prstGeom>
            <a:ln/>
          </p:spPr>
          <p:style>
            <a:lnRef idx="3">
              <a:schemeClr val="dk1"/>
            </a:lnRef>
            <a:fillRef idx="0">
              <a:schemeClr val="dk1"/>
            </a:fillRef>
            <a:effectRef idx="2">
              <a:schemeClr val="dk1"/>
            </a:effectRef>
            <a:fontRef idx="minor">
              <a:schemeClr val="tx1"/>
            </a:fontRef>
          </p:style>
        </p:cxnSp>
      </p:grpSp>
      <p:sp>
        <p:nvSpPr>
          <p:cNvPr id="33" name="梯形 32">
            <a:extLst>
              <a:ext uri="{FF2B5EF4-FFF2-40B4-BE49-F238E27FC236}">
                <a16:creationId xmlns:a16="http://schemas.microsoft.com/office/drawing/2014/main" id="{61AC7045-1474-4666-BFE2-5B8C4284C788}"/>
              </a:ext>
            </a:extLst>
          </p:cNvPr>
          <p:cNvSpPr/>
          <p:nvPr/>
        </p:nvSpPr>
        <p:spPr>
          <a:xfrm rot="5400000">
            <a:off x="4036346" y="3693473"/>
            <a:ext cx="4391382" cy="310990"/>
          </a:xfrm>
          <a:prstGeom prst="trapezoid">
            <a:avLst/>
          </a:prstGeom>
          <a:solidFill>
            <a:schemeClr val="bg1">
              <a:lumMod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l">
              <a:lnSpc>
                <a:spcPct val="90000"/>
              </a:lnSpc>
              <a:spcAft>
                <a:spcPts val="1000"/>
              </a:spcAft>
              <a:buAutoNum type="arabicPeriod"/>
            </a:pPr>
            <a:endParaRPr lang="zh-CN" altLang="en-US" b="1" kern="0">
              <a:solidFill>
                <a:prstClr val="black"/>
              </a:solidFill>
              <a:ea typeface="华文楷体"/>
            </a:endParaRPr>
          </a:p>
        </p:txBody>
      </p:sp>
      <p:sp>
        <p:nvSpPr>
          <p:cNvPr id="35" name="矩形 34">
            <a:extLst>
              <a:ext uri="{FF2B5EF4-FFF2-40B4-BE49-F238E27FC236}">
                <a16:creationId xmlns:a16="http://schemas.microsoft.com/office/drawing/2014/main" id="{B493B3F0-412A-4CB3-A798-3FABFFA6DC70}"/>
              </a:ext>
            </a:extLst>
          </p:cNvPr>
          <p:cNvSpPr/>
          <p:nvPr/>
        </p:nvSpPr>
        <p:spPr>
          <a:xfrm>
            <a:off x="804410" y="2299560"/>
            <a:ext cx="5144508" cy="1584000"/>
          </a:xfrm>
          <a:prstGeom prst="rect">
            <a:avLst/>
          </a:prstGeom>
          <a:solidFill>
            <a:schemeClr val="bg1">
              <a:lumMod val="95000"/>
            </a:schemeClr>
          </a:solidFill>
          <a:ln>
            <a:solidFill>
              <a:schemeClr val="tx2">
                <a:lumMod val="40000"/>
                <a:lumOff val="60000"/>
              </a:schemeClr>
            </a:solidFill>
          </a:ln>
        </p:spPr>
        <p:txBody>
          <a:bodyPr wrap="square" anchor="ctr" anchorCtr="0">
            <a:noAutofit/>
          </a:bodyPr>
          <a:lstStyle/>
          <a:p>
            <a:pPr marL="285750" indent="-285750">
              <a:buFont typeface="Arial" panose="020B0604020202020204" pitchFamily="34" charset="0"/>
              <a:buChar char="•"/>
            </a:pPr>
            <a:r>
              <a:rPr lang="zh-CN" altLang="en-US" sz="1600">
                <a:cs typeface="+mn-ea"/>
                <a:sym typeface="+mn-lt"/>
              </a:rPr>
              <a:t>可部署在指定的云平台上运行AI模型，可与医院信息系统对接</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对网络速度有一定要求</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便于软件维护升级</a:t>
            </a:r>
            <a:endParaRPr lang="en-US" altLang="zh-CN" sz="1600">
              <a:cs typeface="+mn-ea"/>
              <a:sym typeface="+mn-lt"/>
            </a:endParaRPr>
          </a:p>
          <a:p>
            <a:pPr marL="285750" indent="-285750">
              <a:buFont typeface="Arial" panose="020B0604020202020204" pitchFamily="34" charset="0"/>
              <a:buChar char="•"/>
            </a:pPr>
            <a:r>
              <a:rPr lang="zh-CN" altLang="en-US" sz="1600">
                <a:cs typeface="+mn-ea"/>
                <a:sym typeface="+mn-lt"/>
              </a:rPr>
              <a:t>无需购置</a:t>
            </a:r>
            <a:r>
              <a:rPr lang="en-US" altLang="zh-CN" sz="1600">
                <a:cs typeface="+mn-ea"/>
                <a:sym typeface="+mn-lt"/>
              </a:rPr>
              <a:t>AIBOX</a:t>
            </a:r>
            <a:r>
              <a:rPr lang="zh-CN" altLang="en-US" sz="1600">
                <a:cs typeface="+mn-ea"/>
                <a:sym typeface="+mn-lt"/>
              </a:rPr>
              <a:t>等硬件设备</a:t>
            </a:r>
            <a:endParaRPr lang="en-US" altLang="zh-CN" sz="1600">
              <a:cs typeface="+mn-ea"/>
              <a:sym typeface="+mn-lt"/>
            </a:endParaRPr>
          </a:p>
        </p:txBody>
      </p:sp>
      <p:grpSp>
        <p:nvGrpSpPr>
          <p:cNvPr id="9" name="组合 8">
            <a:extLst>
              <a:ext uri="{FF2B5EF4-FFF2-40B4-BE49-F238E27FC236}">
                <a16:creationId xmlns:a16="http://schemas.microsoft.com/office/drawing/2014/main" id="{8D96617C-4562-4C57-8B06-EE1D808DF754}"/>
              </a:ext>
            </a:extLst>
          </p:cNvPr>
          <p:cNvGrpSpPr/>
          <p:nvPr/>
        </p:nvGrpSpPr>
        <p:grpSpPr>
          <a:xfrm>
            <a:off x="6587213" y="2031632"/>
            <a:ext cx="5252289" cy="1800000"/>
            <a:chOff x="6587213" y="2031632"/>
            <a:chExt cx="5252289" cy="1080000"/>
          </a:xfrm>
        </p:grpSpPr>
        <p:sp>
          <p:nvSpPr>
            <p:cNvPr id="24" name="矩形 23">
              <a:extLst>
                <a:ext uri="{FF2B5EF4-FFF2-40B4-BE49-F238E27FC236}">
                  <a16:creationId xmlns:a16="http://schemas.microsoft.com/office/drawing/2014/main" id="{8A22DA12-4AD3-4778-ABB8-4C2853EF0B7F}"/>
                </a:ext>
              </a:extLst>
            </p:cNvPr>
            <p:cNvSpPr/>
            <p:nvPr/>
          </p:nvSpPr>
          <p:spPr>
            <a:xfrm>
              <a:off x="7376900" y="2031632"/>
              <a:ext cx="4462602" cy="1080000"/>
            </a:xfrm>
            <a:prstGeom prst="rect">
              <a:avLst/>
            </a:prstGeom>
            <a:solidFill>
              <a:schemeClr val="bg1">
                <a:lumMod val="95000"/>
              </a:schemeClr>
            </a:solidFill>
            <a:ln>
              <a:solidFill>
                <a:schemeClr val="accent1">
                  <a:lumMod val="60000"/>
                  <a:lumOff val="40000"/>
                </a:schemeClr>
              </a:solidFill>
            </a:ln>
          </p:spPr>
          <p:txBody>
            <a:bodyPr wrap="square" anchor="ctr" anchorCtr="0">
              <a:noAutofit/>
            </a:bodyPr>
            <a:lstStyle/>
            <a:p>
              <a:pPr marL="285750" indent="-285750">
                <a:buFont typeface="Arial" panose="020B0604020202020204" pitchFamily="34" charset="0"/>
                <a:buChar char="•"/>
              </a:pPr>
              <a:r>
                <a:rPr lang="zh-CN" altLang="en-US" sz="1600">
                  <a:cs typeface="+mn-ea"/>
                  <a:sym typeface="+mn-lt"/>
                </a:rPr>
                <a:t>短期，为了获得香港医院和医生的认可，及产品适配，需获得少量数据验证，希望可以获得科技创新等医疗资源和专项课题经费支持</a:t>
              </a:r>
              <a:endParaRPr lang="en-US" altLang="zh-CN" sz="1600">
                <a:cs typeface="+mn-ea"/>
                <a:sym typeface="+mn-lt"/>
              </a:endParaRPr>
            </a:p>
          </p:txBody>
        </p:sp>
        <p:sp>
          <p:nvSpPr>
            <p:cNvPr id="38" name="矩形 37">
              <a:extLst>
                <a:ext uri="{FF2B5EF4-FFF2-40B4-BE49-F238E27FC236}">
                  <a16:creationId xmlns:a16="http://schemas.microsoft.com/office/drawing/2014/main" id="{1F63C71A-6FD1-42F0-B49D-562689402880}"/>
                </a:ext>
              </a:extLst>
            </p:cNvPr>
            <p:cNvSpPr/>
            <p:nvPr/>
          </p:nvSpPr>
          <p:spPr>
            <a:xfrm>
              <a:off x="6587213" y="2377732"/>
              <a:ext cx="816282" cy="387799"/>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anchor="ctr" anchorCtr="0">
              <a:spAutoFit/>
            </a:bodyPr>
            <a:lstStyle/>
            <a:p>
              <a:r>
                <a:rPr lang="zh-CN" altLang="en-US" b="1">
                  <a:solidFill>
                    <a:schemeClr val="accent1">
                      <a:lumMod val="75000"/>
                    </a:schemeClr>
                  </a:solidFill>
                  <a:cs typeface="+mn-ea"/>
                  <a:sym typeface="+mn-lt"/>
                </a:rPr>
                <a:t>专项支持</a:t>
              </a:r>
            </a:p>
          </p:txBody>
        </p:sp>
      </p:grpSp>
      <p:grpSp>
        <p:nvGrpSpPr>
          <p:cNvPr id="8" name="组合 7">
            <a:extLst>
              <a:ext uri="{FF2B5EF4-FFF2-40B4-BE49-F238E27FC236}">
                <a16:creationId xmlns:a16="http://schemas.microsoft.com/office/drawing/2014/main" id="{C611D9EE-BAA5-4867-8D5E-D54AE9C763DA}"/>
              </a:ext>
            </a:extLst>
          </p:cNvPr>
          <p:cNvGrpSpPr/>
          <p:nvPr/>
        </p:nvGrpSpPr>
        <p:grpSpPr>
          <a:xfrm>
            <a:off x="6587213" y="3991438"/>
            <a:ext cx="5252289" cy="1800000"/>
            <a:chOff x="6587213" y="4747274"/>
            <a:chExt cx="5252289" cy="1080000"/>
          </a:xfrm>
        </p:grpSpPr>
        <p:sp>
          <p:nvSpPr>
            <p:cNvPr id="37" name="矩形 36">
              <a:extLst>
                <a:ext uri="{FF2B5EF4-FFF2-40B4-BE49-F238E27FC236}">
                  <a16:creationId xmlns:a16="http://schemas.microsoft.com/office/drawing/2014/main" id="{8752DB42-CC32-4853-B363-F742F012E64D}"/>
                </a:ext>
              </a:extLst>
            </p:cNvPr>
            <p:cNvSpPr/>
            <p:nvPr/>
          </p:nvSpPr>
          <p:spPr>
            <a:xfrm>
              <a:off x="7376900" y="4747274"/>
              <a:ext cx="4462602" cy="1080000"/>
            </a:xfrm>
            <a:prstGeom prst="rect">
              <a:avLst/>
            </a:prstGeom>
            <a:solidFill>
              <a:schemeClr val="bg1">
                <a:lumMod val="95000"/>
              </a:schemeClr>
            </a:solidFill>
            <a:ln>
              <a:solidFill>
                <a:schemeClr val="accent1">
                  <a:lumMod val="60000"/>
                  <a:lumOff val="40000"/>
                </a:schemeClr>
              </a:solidFill>
            </a:ln>
          </p:spPr>
          <p:txBody>
            <a:bodyPr wrap="square" anchor="ctr" anchorCtr="0">
              <a:noAutofit/>
            </a:bodyPr>
            <a:lstStyle/>
            <a:p>
              <a:pPr marL="285750" indent="-285750">
                <a:buFont typeface="Arial" panose="020B0604020202020204" pitchFamily="34" charset="0"/>
                <a:buChar char="•"/>
              </a:pPr>
              <a:r>
                <a:rPr lang="zh-CN" altLang="en-US" sz="1600">
                  <a:cs typeface="+mn-ea"/>
                  <a:sym typeface="+mn-lt"/>
                </a:rPr>
                <a:t>中长期，为了真正作为商业化应用服务临床，需通过医疗器械资质认证，希望可以获得如创新通道等政策支持</a:t>
              </a:r>
              <a:endParaRPr lang="en-US" altLang="zh-CN" sz="1600">
                <a:cs typeface="+mn-ea"/>
                <a:sym typeface="+mn-lt"/>
              </a:endParaRPr>
            </a:p>
          </p:txBody>
        </p:sp>
        <p:sp>
          <p:nvSpPr>
            <p:cNvPr id="40" name="矩形 39">
              <a:extLst>
                <a:ext uri="{FF2B5EF4-FFF2-40B4-BE49-F238E27FC236}">
                  <a16:creationId xmlns:a16="http://schemas.microsoft.com/office/drawing/2014/main" id="{8FC11F95-6703-4227-9870-6F4DD924D420}"/>
                </a:ext>
              </a:extLst>
            </p:cNvPr>
            <p:cNvSpPr/>
            <p:nvPr/>
          </p:nvSpPr>
          <p:spPr>
            <a:xfrm>
              <a:off x="6587213" y="5093374"/>
              <a:ext cx="816282" cy="387799"/>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anchor="ctr" anchorCtr="0">
              <a:spAutoFit/>
            </a:bodyPr>
            <a:lstStyle/>
            <a:p>
              <a:r>
                <a:rPr lang="zh-CN" altLang="en-US" b="1">
                  <a:solidFill>
                    <a:schemeClr val="accent1">
                      <a:lumMod val="75000"/>
                    </a:schemeClr>
                  </a:solidFill>
                  <a:cs typeface="+mn-ea"/>
                  <a:sym typeface="+mn-lt"/>
                </a:rPr>
                <a:t>政策支持</a:t>
              </a:r>
            </a:p>
          </p:txBody>
        </p:sp>
      </p:grpSp>
    </p:spTree>
    <p:extLst>
      <p:ext uri="{BB962C8B-B14F-4D97-AF65-F5344CB8AC3E}">
        <p14:creationId xmlns:p14="http://schemas.microsoft.com/office/powerpoint/2010/main" val="359646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a:extLst>
              <a:ext uri="{FF2B5EF4-FFF2-40B4-BE49-F238E27FC236}">
                <a16:creationId xmlns:a16="http://schemas.microsoft.com/office/drawing/2014/main" id="{D093D038-0C2B-4063-BBC7-E708736A9857}"/>
              </a:ext>
            </a:extLst>
          </p:cNvPr>
          <p:cNvSpPr/>
          <p:nvPr/>
        </p:nvSpPr>
        <p:spPr>
          <a:xfrm>
            <a:off x="377810" y="1579057"/>
            <a:ext cx="8385199" cy="455510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zh-CN" altLang="en-US" sz="1600">
              <a:solidFill>
                <a:schemeClr val="tx1"/>
              </a:solidFill>
              <a:cs typeface="+mn-ea"/>
              <a:sym typeface="+mn-lt"/>
            </a:endParaRPr>
          </a:p>
        </p:txBody>
      </p:sp>
      <p:sp>
        <p:nvSpPr>
          <p:cNvPr id="2" name="标题 1">
            <a:extLst>
              <a:ext uri="{FF2B5EF4-FFF2-40B4-BE49-F238E27FC236}">
                <a16:creationId xmlns:a16="http://schemas.microsoft.com/office/drawing/2014/main" id="{FCF82A4D-E5E8-48CD-BC63-4A9F3C2057CE}"/>
              </a:ext>
            </a:extLst>
          </p:cNvPr>
          <p:cNvSpPr>
            <a:spLocks noGrp="1"/>
          </p:cNvSpPr>
          <p:nvPr>
            <p:ph type="title"/>
          </p:nvPr>
        </p:nvSpPr>
        <p:spPr>
          <a:xfrm>
            <a:off x="359999" y="130774"/>
            <a:ext cx="11517575" cy="720000"/>
          </a:xfrm>
        </p:spPr>
        <p:txBody>
          <a:bodyPr/>
          <a:lstStyle/>
          <a:p>
            <a:r>
              <a:rPr lang="zh-CN" altLang="en-US" sz="2400">
                <a:latin typeface="+mn-lt"/>
                <a:ea typeface="+mn-ea"/>
                <a:cs typeface="+mn-ea"/>
                <a:sym typeface="+mn-lt"/>
              </a:rPr>
              <a:t>香港医疗服务体系执行严格的分级转介制度，等候时间长是常态</a:t>
            </a:r>
          </a:p>
        </p:txBody>
      </p:sp>
      <p:sp>
        <p:nvSpPr>
          <p:cNvPr id="46" name="矩形 45">
            <a:extLst>
              <a:ext uri="{FF2B5EF4-FFF2-40B4-BE49-F238E27FC236}">
                <a16:creationId xmlns:a16="http://schemas.microsoft.com/office/drawing/2014/main" id="{6BEA6C8F-AD8C-4EEF-8B13-652EF6DD06EC}"/>
              </a:ext>
            </a:extLst>
          </p:cNvPr>
          <p:cNvSpPr/>
          <p:nvPr/>
        </p:nvSpPr>
        <p:spPr>
          <a:xfrm>
            <a:off x="359999" y="6513309"/>
            <a:ext cx="7035800" cy="12165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1"/>
                </a:solidFill>
                <a:cs typeface="+mn-ea"/>
                <a:sym typeface="+mn-lt"/>
              </a:rPr>
              <a:t>资料来源：香港医院管理局；香港政府一网通</a:t>
            </a:r>
          </a:p>
        </p:txBody>
      </p:sp>
      <p:sp>
        <p:nvSpPr>
          <p:cNvPr id="30" name="矩形 29">
            <a:extLst>
              <a:ext uri="{FF2B5EF4-FFF2-40B4-BE49-F238E27FC236}">
                <a16:creationId xmlns:a16="http://schemas.microsoft.com/office/drawing/2014/main" id="{3D0C6643-B9D7-4B57-87F2-015E4FD4A07C}"/>
              </a:ext>
            </a:extLst>
          </p:cNvPr>
          <p:cNvSpPr/>
          <p:nvPr/>
        </p:nvSpPr>
        <p:spPr>
          <a:xfrm>
            <a:off x="434564" y="1109066"/>
            <a:ext cx="2733662" cy="357412"/>
          </a:xfrm>
          <a:prstGeom prst="rect">
            <a:avLst/>
          </a:prstGeom>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dirty="0">
                <a:solidFill>
                  <a:schemeClr val="accent1">
                    <a:lumMod val="75000"/>
                  </a:schemeClr>
                </a:solidFill>
                <a:cs typeface="+mn-ea"/>
                <a:sym typeface="+mn-lt"/>
              </a:rPr>
              <a:t>服务层级</a:t>
            </a:r>
          </a:p>
        </p:txBody>
      </p:sp>
      <p:sp>
        <p:nvSpPr>
          <p:cNvPr id="31" name="矩形 30">
            <a:extLst>
              <a:ext uri="{FF2B5EF4-FFF2-40B4-BE49-F238E27FC236}">
                <a16:creationId xmlns:a16="http://schemas.microsoft.com/office/drawing/2014/main" id="{BB249A77-7672-4DB3-BFE0-582B1BD29FF1}"/>
              </a:ext>
            </a:extLst>
          </p:cNvPr>
          <p:cNvSpPr/>
          <p:nvPr/>
        </p:nvSpPr>
        <p:spPr>
          <a:xfrm>
            <a:off x="3199768" y="1109066"/>
            <a:ext cx="2405184" cy="357412"/>
          </a:xfrm>
          <a:prstGeom prst="rect">
            <a:avLst/>
          </a:prstGeom>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dirty="0">
                <a:solidFill>
                  <a:schemeClr val="accent1">
                    <a:lumMod val="75000"/>
                  </a:schemeClr>
                </a:solidFill>
                <a:cs typeface="+mn-ea"/>
                <a:sym typeface="+mn-lt"/>
              </a:rPr>
              <a:t>服务对象</a:t>
            </a:r>
          </a:p>
        </p:txBody>
      </p:sp>
      <p:sp>
        <p:nvSpPr>
          <p:cNvPr id="41" name="矩形 40">
            <a:extLst>
              <a:ext uri="{FF2B5EF4-FFF2-40B4-BE49-F238E27FC236}">
                <a16:creationId xmlns:a16="http://schemas.microsoft.com/office/drawing/2014/main" id="{81A78282-F57B-4F77-BD11-97DDB51232B8}"/>
              </a:ext>
            </a:extLst>
          </p:cNvPr>
          <p:cNvSpPr/>
          <p:nvPr/>
        </p:nvSpPr>
        <p:spPr>
          <a:xfrm>
            <a:off x="5635169" y="1109066"/>
            <a:ext cx="3127840" cy="357412"/>
          </a:xfrm>
          <a:prstGeom prst="rect">
            <a:avLst/>
          </a:prstGeom>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dirty="0">
                <a:solidFill>
                  <a:schemeClr val="accent1">
                    <a:lumMod val="75000"/>
                  </a:schemeClr>
                </a:solidFill>
                <a:cs typeface="+mn-ea"/>
                <a:sym typeface="+mn-lt"/>
              </a:rPr>
              <a:t>等待时间</a:t>
            </a:r>
          </a:p>
        </p:txBody>
      </p:sp>
      <p:grpSp>
        <p:nvGrpSpPr>
          <p:cNvPr id="91" name="组合 90">
            <a:extLst>
              <a:ext uri="{FF2B5EF4-FFF2-40B4-BE49-F238E27FC236}">
                <a16:creationId xmlns:a16="http://schemas.microsoft.com/office/drawing/2014/main" id="{D4E02A52-386D-4BCF-9EE1-7FFB7C6727ED}"/>
              </a:ext>
            </a:extLst>
          </p:cNvPr>
          <p:cNvGrpSpPr/>
          <p:nvPr/>
        </p:nvGrpSpPr>
        <p:grpSpPr>
          <a:xfrm>
            <a:off x="350374" y="1600097"/>
            <a:ext cx="8412635" cy="4429663"/>
            <a:chOff x="350374" y="1600097"/>
            <a:chExt cx="8412635" cy="4246127"/>
          </a:xfrm>
        </p:grpSpPr>
        <p:sp>
          <p:nvSpPr>
            <p:cNvPr id="69" name="矩形 68">
              <a:extLst>
                <a:ext uri="{FF2B5EF4-FFF2-40B4-BE49-F238E27FC236}">
                  <a16:creationId xmlns:a16="http://schemas.microsoft.com/office/drawing/2014/main" id="{253CF5CD-9350-4E31-B8C2-0C6D8EC8CB72}"/>
                </a:ext>
              </a:extLst>
            </p:cNvPr>
            <p:cNvSpPr/>
            <p:nvPr/>
          </p:nvSpPr>
          <p:spPr>
            <a:xfrm>
              <a:off x="434564" y="1600097"/>
              <a:ext cx="870581" cy="158302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a:solidFill>
                    <a:schemeClr val="accent1">
                      <a:lumMod val="75000"/>
                    </a:schemeClr>
                  </a:solidFill>
                  <a:cs typeface="+mn-ea"/>
                  <a:sym typeface="+mn-lt"/>
                </a:rPr>
                <a:t>第一层</a:t>
              </a:r>
              <a:endParaRPr lang="zh-CN" altLang="en-US" sz="1400" b="1" dirty="0">
                <a:solidFill>
                  <a:schemeClr val="accent1">
                    <a:lumMod val="75000"/>
                  </a:schemeClr>
                </a:solidFill>
                <a:cs typeface="+mn-ea"/>
                <a:sym typeface="+mn-lt"/>
              </a:endParaRPr>
            </a:p>
          </p:txBody>
        </p:sp>
        <p:sp>
          <p:nvSpPr>
            <p:cNvPr id="70" name="矩形 69">
              <a:extLst>
                <a:ext uri="{FF2B5EF4-FFF2-40B4-BE49-F238E27FC236}">
                  <a16:creationId xmlns:a16="http://schemas.microsoft.com/office/drawing/2014/main" id="{F8F65A70-1940-40A4-A6AB-28F9D2518120}"/>
                </a:ext>
              </a:extLst>
            </p:cNvPr>
            <p:cNvSpPr/>
            <p:nvPr/>
          </p:nvSpPr>
          <p:spPr>
            <a:xfrm>
              <a:off x="434564" y="3323418"/>
              <a:ext cx="870581" cy="158302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altLang="zh-CN" sz="1400" dirty="0">
                <a:solidFill>
                  <a:schemeClr val="accent1">
                    <a:lumMod val="75000"/>
                  </a:schemeClr>
                </a:solidFill>
                <a:cs typeface="+mn-ea"/>
                <a:sym typeface="+mn-lt"/>
              </a:endParaRPr>
            </a:p>
          </p:txBody>
        </p:sp>
        <p:sp>
          <p:nvSpPr>
            <p:cNvPr id="71" name="矩形 70">
              <a:extLst>
                <a:ext uri="{FF2B5EF4-FFF2-40B4-BE49-F238E27FC236}">
                  <a16:creationId xmlns:a16="http://schemas.microsoft.com/office/drawing/2014/main" id="{BFFA09C4-2E72-4E37-9EAF-88B8F3380799}"/>
                </a:ext>
              </a:extLst>
            </p:cNvPr>
            <p:cNvSpPr/>
            <p:nvPr/>
          </p:nvSpPr>
          <p:spPr>
            <a:xfrm>
              <a:off x="434564" y="5087690"/>
              <a:ext cx="870581" cy="75853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zh-CN" altLang="en-US" sz="1400" dirty="0">
                <a:solidFill>
                  <a:schemeClr val="accent1">
                    <a:lumMod val="75000"/>
                  </a:schemeClr>
                </a:solidFill>
                <a:cs typeface="+mn-ea"/>
                <a:sym typeface="+mn-lt"/>
              </a:endParaRPr>
            </a:p>
          </p:txBody>
        </p:sp>
        <p:sp>
          <p:nvSpPr>
            <p:cNvPr id="26" name="矩形 25">
              <a:extLst>
                <a:ext uri="{FF2B5EF4-FFF2-40B4-BE49-F238E27FC236}">
                  <a16:creationId xmlns:a16="http://schemas.microsoft.com/office/drawing/2014/main" id="{6D0F7BD7-A1AC-4844-951A-EE49C01ABC18}"/>
                </a:ext>
              </a:extLst>
            </p:cNvPr>
            <p:cNvSpPr/>
            <p:nvPr/>
          </p:nvSpPr>
          <p:spPr>
            <a:xfrm>
              <a:off x="1363339" y="1600097"/>
              <a:ext cx="1804886" cy="1583027"/>
            </a:xfrm>
            <a:prstGeom prst="rect">
              <a:avLst/>
            </a:prstGeom>
            <a:solidFill>
              <a:schemeClr val="bg1">
                <a:lumMod val="95000"/>
                <a:alpha val="4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a:solidFill>
                    <a:schemeClr val="tx1"/>
                  </a:solidFill>
                  <a:cs typeface="+mn-ea"/>
                  <a:sym typeface="+mn-lt"/>
                </a:rPr>
                <a:t>提供</a:t>
              </a:r>
              <a:r>
                <a:rPr lang="zh-CN" altLang="en-US" sz="1400" dirty="0">
                  <a:solidFill>
                    <a:schemeClr val="tx1"/>
                  </a:solidFill>
                  <a:cs typeface="+mn-ea"/>
                  <a:sym typeface="+mn-lt"/>
                </a:rPr>
                <a:t>社区医疗服务的普通</a:t>
              </a:r>
              <a:r>
                <a:rPr lang="zh-CN" altLang="en-US" sz="1400">
                  <a:solidFill>
                    <a:schemeClr val="tx1"/>
                  </a:solidFill>
                  <a:cs typeface="+mn-ea"/>
                  <a:sym typeface="+mn-lt"/>
                </a:rPr>
                <a:t>科门诊</a:t>
              </a:r>
              <a:endParaRPr lang="zh-CN" altLang="en-US"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提供急诊服务的</a:t>
              </a:r>
              <a:r>
                <a:rPr lang="zh-CN" altLang="en-US" sz="1400">
                  <a:solidFill>
                    <a:schemeClr val="tx1"/>
                  </a:solidFill>
                  <a:cs typeface="+mn-ea"/>
                  <a:sym typeface="+mn-lt"/>
                </a:rPr>
                <a:t>急症室</a:t>
              </a:r>
              <a:endParaRPr lang="zh-CN" altLang="en-US" sz="1400" dirty="0">
                <a:solidFill>
                  <a:schemeClr val="tx1"/>
                </a:solidFill>
                <a:cs typeface="+mn-ea"/>
                <a:sym typeface="+mn-lt"/>
              </a:endParaRPr>
            </a:p>
          </p:txBody>
        </p:sp>
        <p:sp>
          <p:nvSpPr>
            <p:cNvPr id="27" name="矩形 26">
              <a:extLst>
                <a:ext uri="{FF2B5EF4-FFF2-40B4-BE49-F238E27FC236}">
                  <a16:creationId xmlns:a16="http://schemas.microsoft.com/office/drawing/2014/main" id="{2B780A5B-C512-4087-B5FC-0D7D1F80DFEC}"/>
                </a:ext>
              </a:extLst>
            </p:cNvPr>
            <p:cNvSpPr/>
            <p:nvPr/>
          </p:nvSpPr>
          <p:spPr>
            <a:xfrm>
              <a:off x="1363339" y="3323418"/>
              <a:ext cx="1804886" cy="1583027"/>
            </a:xfrm>
            <a:prstGeom prst="rect">
              <a:avLst/>
            </a:prstGeom>
            <a:solidFill>
              <a:schemeClr val="bg1">
                <a:lumMod val="95000"/>
                <a:alpha val="4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a:solidFill>
                    <a:schemeClr val="tx1"/>
                  </a:solidFill>
                  <a:cs typeface="+mn-ea"/>
                  <a:sym typeface="+mn-lt"/>
                </a:rPr>
                <a:t>提供</a:t>
              </a:r>
              <a:r>
                <a:rPr lang="zh-CN" altLang="en-US" sz="1400" dirty="0">
                  <a:solidFill>
                    <a:schemeClr val="tx1"/>
                  </a:solidFill>
                  <a:cs typeface="+mn-ea"/>
                  <a:sym typeface="+mn-lt"/>
                </a:rPr>
                <a:t>康复等服务的</a:t>
              </a:r>
              <a:r>
                <a:rPr lang="zh-CN" altLang="en-US" sz="1400">
                  <a:solidFill>
                    <a:schemeClr val="tx1"/>
                  </a:solidFill>
                  <a:cs typeface="+mn-ea"/>
                  <a:sym typeface="+mn-lt"/>
                </a:rPr>
                <a:t>全科医院</a:t>
              </a:r>
              <a:endParaRPr lang="en-US" altLang="zh-CN" sz="1400">
                <a:solidFill>
                  <a:schemeClr val="tx1"/>
                </a:solidFill>
                <a:cs typeface="+mn-ea"/>
                <a:sym typeface="+mn-lt"/>
              </a:endParaRPr>
            </a:p>
            <a:p>
              <a:pPr marL="285750" indent="-285750">
                <a:buFont typeface="Arial" panose="020B0604020202020204" pitchFamily="34" charset="0"/>
                <a:buChar char="•"/>
              </a:pPr>
              <a:r>
                <a:rPr lang="zh-CN" altLang="en-US" sz="1400">
                  <a:solidFill>
                    <a:schemeClr val="tx1"/>
                  </a:solidFill>
                  <a:cs typeface="+mn-ea"/>
                  <a:sym typeface="+mn-lt"/>
                </a:rPr>
                <a:t>提供</a:t>
              </a:r>
              <a:r>
                <a:rPr lang="zh-CN" altLang="en-US" sz="1400" dirty="0">
                  <a:solidFill>
                    <a:schemeClr val="tx1"/>
                  </a:solidFill>
                  <a:cs typeface="+mn-ea"/>
                  <a:sym typeface="+mn-lt"/>
                </a:rPr>
                <a:t>部分专科医疗服务的医院</a:t>
              </a:r>
              <a:endParaRPr lang="en-US" altLang="zh-CN" sz="1400" dirty="0">
                <a:solidFill>
                  <a:schemeClr val="tx1"/>
                </a:solidFill>
                <a:cs typeface="+mn-ea"/>
                <a:sym typeface="+mn-lt"/>
              </a:endParaRPr>
            </a:p>
          </p:txBody>
        </p:sp>
        <p:sp>
          <p:nvSpPr>
            <p:cNvPr id="39" name="矩形 38">
              <a:extLst>
                <a:ext uri="{FF2B5EF4-FFF2-40B4-BE49-F238E27FC236}">
                  <a16:creationId xmlns:a16="http://schemas.microsoft.com/office/drawing/2014/main" id="{59CA2811-9424-4D1C-8D33-7186323299D9}"/>
                </a:ext>
              </a:extLst>
            </p:cNvPr>
            <p:cNvSpPr/>
            <p:nvPr/>
          </p:nvSpPr>
          <p:spPr>
            <a:xfrm>
              <a:off x="1363339" y="5087690"/>
              <a:ext cx="1804886" cy="758534"/>
            </a:xfrm>
            <a:prstGeom prst="rect">
              <a:avLst/>
            </a:prstGeom>
            <a:solidFill>
              <a:schemeClr val="bg1">
                <a:lumMod val="95000"/>
                <a:alpha val="4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a:solidFill>
                    <a:schemeClr val="tx1"/>
                  </a:solidFill>
                  <a:cs typeface="+mn-ea"/>
                  <a:sym typeface="+mn-lt"/>
                </a:rPr>
                <a:t>提供</a:t>
              </a:r>
              <a:r>
                <a:rPr lang="zh-CN" altLang="en-US" sz="1400" dirty="0">
                  <a:solidFill>
                    <a:schemeClr val="tx1"/>
                  </a:solidFill>
                  <a:cs typeface="+mn-ea"/>
                  <a:sym typeface="+mn-lt"/>
                </a:rPr>
                <a:t>严重疾病、疑难杂症治疗的专科医疗机构</a:t>
              </a:r>
            </a:p>
          </p:txBody>
        </p:sp>
        <p:sp>
          <p:nvSpPr>
            <p:cNvPr id="37" name="矩形 36">
              <a:extLst>
                <a:ext uri="{FF2B5EF4-FFF2-40B4-BE49-F238E27FC236}">
                  <a16:creationId xmlns:a16="http://schemas.microsoft.com/office/drawing/2014/main" id="{F64AACC4-7A9B-41E8-BC66-D7A8F56D35A7}"/>
                </a:ext>
              </a:extLst>
            </p:cNvPr>
            <p:cNvSpPr/>
            <p:nvPr/>
          </p:nvSpPr>
          <p:spPr>
            <a:xfrm>
              <a:off x="3199768" y="1600097"/>
              <a:ext cx="2405184" cy="15830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cs typeface="+mn-ea"/>
                  <a:sym typeface="+mn-lt"/>
                </a:rPr>
                <a:t>1</a:t>
              </a:r>
              <a:r>
                <a:rPr lang="zh-CN" altLang="en-US" sz="1400" dirty="0">
                  <a:solidFill>
                    <a:schemeClr val="tx1"/>
                  </a:solidFill>
                  <a:cs typeface="+mn-ea"/>
                  <a:sym typeface="+mn-lt"/>
                </a:rPr>
                <a:t>）普通科门诊面向两大类病人：</a:t>
              </a:r>
              <a:endParaRPr lang="en-US" altLang="zh-CN" sz="1400" dirty="0">
                <a:solidFill>
                  <a:schemeClr val="tx1"/>
                </a:solidFill>
                <a:cs typeface="+mn-ea"/>
                <a:sym typeface="+mn-lt"/>
              </a:endParaRPr>
            </a:p>
            <a:p>
              <a:pPr marL="285750" indent="-285750">
                <a:buFont typeface="Arial" panose="020B0604020202020204" pitchFamily="34" charset="0"/>
                <a:buChar char="•"/>
              </a:pPr>
              <a:r>
                <a:rPr lang="zh-TW" altLang="en-US" sz="1400" dirty="0">
                  <a:solidFill>
                    <a:schemeClr val="tx1"/>
                  </a:solidFill>
                  <a:cs typeface="+mn-ea"/>
                  <a:sym typeface="+mn-lt"/>
                </a:rPr>
                <a:t>病情</a:t>
              </a:r>
              <a:r>
                <a:rPr lang="zh-CN" altLang="en-US" sz="1400" dirty="0">
                  <a:solidFill>
                    <a:schemeClr val="tx1"/>
                  </a:solidFill>
                  <a:cs typeface="+mn-ea"/>
                  <a:sym typeface="+mn-lt"/>
                </a:rPr>
                <a:t>稳定</a:t>
              </a:r>
              <a:r>
                <a:rPr lang="zh-TW" altLang="en-US" sz="1400" dirty="0">
                  <a:solidFill>
                    <a:schemeClr val="tx1"/>
                  </a:solidFill>
                  <a:cs typeface="+mn-ea"/>
                  <a:sym typeface="+mn-lt"/>
                </a:rPr>
                <a:t>的</a:t>
              </a:r>
              <a:r>
                <a:rPr lang="zh-CN" altLang="en-US" sz="1400" dirty="0">
                  <a:solidFill>
                    <a:schemeClr val="tx1"/>
                  </a:solidFill>
                  <a:cs typeface="+mn-ea"/>
                  <a:sym typeface="+mn-lt"/>
                </a:rPr>
                <a:t>长</a:t>
              </a:r>
              <a:r>
                <a:rPr lang="zh-TW" altLang="en-US" sz="1400" dirty="0">
                  <a:solidFill>
                    <a:schemeClr val="tx1"/>
                  </a:solidFill>
                  <a:cs typeface="+mn-ea"/>
                  <a:sym typeface="+mn-lt"/>
                </a:rPr>
                <a:t>期病患者</a:t>
              </a:r>
              <a:endParaRPr lang="en-US" altLang="zh-TW"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症状相对较轻的偶发性疾病病人</a:t>
              </a:r>
              <a:endParaRPr lang="en-US" altLang="zh-CN" sz="1400" dirty="0">
                <a:solidFill>
                  <a:schemeClr val="tx1"/>
                </a:solidFill>
                <a:cs typeface="+mn-ea"/>
                <a:sym typeface="+mn-lt"/>
              </a:endParaRPr>
            </a:p>
            <a:p>
              <a:r>
                <a:rPr lang="en-US" altLang="zh-CN" sz="1400" dirty="0">
                  <a:solidFill>
                    <a:schemeClr val="tx1"/>
                  </a:solidFill>
                  <a:cs typeface="+mn-ea"/>
                  <a:sym typeface="+mn-lt"/>
                </a:rPr>
                <a:t>2</a:t>
              </a:r>
              <a:r>
                <a:rPr lang="zh-CN" altLang="en-US" sz="1400" dirty="0">
                  <a:solidFill>
                    <a:schemeClr val="tx1"/>
                  </a:solidFill>
                  <a:cs typeface="+mn-ea"/>
                  <a:sym typeface="+mn-lt"/>
                </a:rPr>
                <a:t>）急症室面向急诊患者</a:t>
              </a:r>
            </a:p>
          </p:txBody>
        </p:sp>
        <p:sp>
          <p:nvSpPr>
            <p:cNvPr id="38" name="矩形 37">
              <a:extLst>
                <a:ext uri="{FF2B5EF4-FFF2-40B4-BE49-F238E27FC236}">
                  <a16:creationId xmlns:a16="http://schemas.microsoft.com/office/drawing/2014/main" id="{81D423FA-F3CC-465A-A59C-87215ADBE638}"/>
                </a:ext>
              </a:extLst>
            </p:cNvPr>
            <p:cNvSpPr/>
            <p:nvPr/>
          </p:nvSpPr>
          <p:spPr>
            <a:xfrm>
              <a:off x="3199768" y="3323418"/>
              <a:ext cx="2405184" cy="15830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b="1" dirty="0">
                  <a:solidFill>
                    <a:schemeClr val="accent1">
                      <a:lumMod val="75000"/>
                    </a:schemeClr>
                  </a:solidFill>
                  <a:cs typeface="+mn-ea"/>
                  <a:sym typeface="+mn-lt"/>
                </a:rPr>
                <a:t>公立医疗</a:t>
              </a:r>
              <a:r>
                <a:rPr lang="zh-CN" altLang="en-US" sz="1400" b="1">
                  <a:solidFill>
                    <a:schemeClr val="accent1">
                      <a:lumMod val="75000"/>
                    </a:schemeClr>
                  </a:solidFill>
                  <a:cs typeface="+mn-ea"/>
                  <a:sym typeface="+mn-lt"/>
                </a:rPr>
                <a:t>机构下的转</a:t>
              </a:r>
              <a:r>
                <a:rPr lang="zh-CN" altLang="en-US" sz="1400" b="1" dirty="0">
                  <a:solidFill>
                    <a:schemeClr val="accent1">
                      <a:lumMod val="75000"/>
                    </a:schemeClr>
                  </a:solidFill>
                  <a:cs typeface="+mn-ea"/>
                  <a:sym typeface="+mn-lt"/>
                </a:rPr>
                <a:t>介患者</a:t>
              </a:r>
              <a:endParaRPr lang="en-US" altLang="zh-CN" sz="1400" b="1" dirty="0">
                <a:solidFill>
                  <a:schemeClr val="accent1">
                    <a:lumMod val="75000"/>
                  </a:schemeClr>
                </a:solidFill>
                <a:cs typeface="+mn-ea"/>
                <a:sym typeface="+mn-lt"/>
              </a:endParaRPr>
            </a:p>
          </p:txBody>
        </p:sp>
        <p:sp>
          <p:nvSpPr>
            <p:cNvPr id="40" name="矩形 39">
              <a:extLst>
                <a:ext uri="{FF2B5EF4-FFF2-40B4-BE49-F238E27FC236}">
                  <a16:creationId xmlns:a16="http://schemas.microsoft.com/office/drawing/2014/main" id="{A27FD18A-A4E1-4571-BFE6-22515D7B307D}"/>
                </a:ext>
              </a:extLst>
            </p:cNvPr>
            <p:cNvSpPr/>
            <p:nvPr/>
          </p:nvSpPr>
          <p:spPr>
            <a:xfrm>
              <a:off x="3199768" y="5087690"/>
              <a:ext cx="2405184" cy="75853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400" dirty="0">
                  <a:solidFill>
                    <a:schemeClr val="tx1"/>
                  </a:solidFill>
                  <a:cs typeface="+mn-ea"/>
                  <a:sym typeface="+mn-lt"/>
                </a:rPr>
                <a:t>重病患者</a:t>
              </a:r>
            </a:p>
          </p:txBody>
        </p:sp>
        <p:sp>
          <p:nvSpPr>
            <p:cNvPr id="42" name="矩形 41">
              <a:extLst>
                <a:ext uri="{FF2B5EF4-FFF2-40B4-BE49-F238E27FC236}">
                  <a16:creationId xmlns:a16="http://schemas.microsoft.com/office/drawing/2014/main" id="{C4A33D3B-D9FD-4EA8-B92C-969D768C7946}"/>
                </a:ext>
              </a:extLst>
            </p:cNvPr>
            <p:cNvSpPr/>
            <p:nvPr/>
          </p:nvSpPr>
          <p:spPr>
            <a:xfrm>
              <a:off x="5635169" y="1600097"/>
              <a:ext cx="3127840" cy="172332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cs typeface="+mn-ea"/>
                  <a:sym typeface="+mn-lt"/>
                </a:rPr>
                <a:t>1</a:t>
              </a:r>
              <a:r>
                <a:rPr lang="zh-CN" altLang="en-US" sz="1400" b="1" dirty="0">
                  <a:solidFill>
                    <a:schemeClr val="tx1"/>
                  </a:solidFill>
                  <a:cs typeface="+mn-ea"/>
                  <a:sym typeface="+mn-lt"/>
                </a:rPr>
                <a:t>）普通科门诊：</a:t>
              </a:r>
              <a:endParaRPr lang="en-US" altLang="zh-CN" sz="1400" b="1"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偶发轻症患者：</a:t>
              </a:r>
              <a:r>
                <a:rPr lang="en-US" altLang="zh-CN" sz="1400" dirty="0">
                  <a:solidFill>
                    <a:schemeClr val="tx1"/>
                  </a:solidFill>
                  <a:cs typeface="+mn-ea"/>
                  <a:sym typeface="+mn-lt"/>
                </a:rPr>
                <a:t>24</a:t>
              </a:r>
              <a:r>
                <a:rPr lang="zh-CN" altLang="en-US" sz="1400" dirty="0">
                  <a:solidFill>
                    <a:schemeClr val="tx1"/>
                  </a:solidFill>
                  <a:cs typeface="+mn-ea"/>
                  <a:sym typeface="+mn-lt"/>
                </a:rPr>
                <a:t>小时内</a:t>
              </a:r>
              <a:endParaRPr lang="en-US" altLang="zh-CN"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长期病患者：定期服务</a:t>
              </a:r>
              <a:endParaRPr lang="en-US" altLang="zh-CN" sz="1400" dirty="0">
                <a:solidFill>
                  <a:schemeClr val="tx1"/>
                </a:solidFill>
                <a:cs typeface="+mn-ea"/>
                <a:sym typeface="+mn-lt"/>
              </a:endParaRPr>
            </a:p>
            <a:p>
              <a:r>
                <a:rPr lang="en-US" altLang="zh-CN" sz="1400" dirty="0">
                  <a:solidFill>
                    <a:schemeClr val="tx1"/>
                  </a:solidFill>
                  <a:cs typeface="+mn-ea"/>
                  <a:sym typeface="+mn-lt"/>
                </a:rPr>
                <a:t>2</a:t>
              </a:r>
              <a:r>
                <a:rPr lang="zh-CN" altLang="en-US" sz="1400" dirty="0">
                  <a:solidFill>
                    <a:schemeClr val="tx1"/>
                  </a:solidFill>
                  <a:cs typeface="+mn-ea"/>
                  <a:sym typeface="+mn-lt"/>
                </a:rPr>
                <a:t>）</a:t>
              </a:r>
              <a:r>
                <a:rPr lang="zh-CN" altLang="en-US" sz="1400" b="1" dirty="0">
                  <a:solidFill>
                    <a:schemeClr val="tx1"/>
                  </a:solidFill>
                  <a:cs typeface="+mn-ea"/>
                  <a:sym typeface="+mn-lt"/>
                </a:rPr>
                <a:t>急症室：护士</a:t>
              </a:r>
              <a:r>
                <a:rPr lang="zh-CN" altLang="en-US" sz="1400" dirty="0">
                  <a:solidFill>
                    <a:schemeClr val="tx1"/>
                  </a:solidFill>
                  <a:cs typeface="+mn-ea"/>
                  <a:sym typeface="+mn-lt"/>
                </a:rPr>
                <a:t>按分流制度进行</a:t>
              </a:r>
              <a:r>
                <a:rPr lang="zh-CN" altLang="en-US" sz="1400">
                  <a:solidFill>
                    <a:schemeClr val="tx1"/>
                  </a:solidFill>
                  <a:cs typeface="+mn-ea"/>
                  <a:sym typeface="+mn-lt"/>
                </a:rPr>
                <a:t>分流：</a:t>
              </a:r>
              <a:r>
                <a:rPr lang="zh-TW" altLang="en-US" sz="1400">
                  <a:solidFill>
                    <a:schemeClr val="tx1"/>
                  </a:solidFill>
                  <a:cs typeface="+mn-ea"/>
                  <a:sym typeface="+mn-lt"/>
                </a:rPr>
                <a:t>危殆</a:t>
              </a:r>
              <a:r>
                <a:rPr lang="zh-CN" altLang="en-US" sz="1400" dirty="0">
                  <a:solidFill>
                    <a:schemeClr val="tx1"/>
                  </a:solidFill>
                  <a:cs typeface="+mn-ea"/>
                  <a:sym typeface="+mn-lt"/>
                </a:rPr>
                <a:t>：</a:t>
              </a:r>
              <a:r>
                <a:rPr lang="zh-CN" altLang="en-US" sz="1400">
                  <a:solidFill>
                    <a:schemeClr val="tx1"/>
                  </a:solidFill>
                  <a:cs typeface="+mn-ea"/>
                  <a:sym typeface="+mn-lt"/>
                </a:rPr>
                <a:t>即时诊治；</a:t>
              </a:r>
              <a:r>
                <a:rPr lang="zh-TW" altLang="en-US" sz="1400">
                  <a:solidFill>
                    <a:schemeClr val="tx1"/>
                  </a:solidFill>
                  <a:cs typeface="+mn-ea"/>
                  <a:sym typeface="+mn-lt"/>
                </a:rPr>
                <a:t>危急</a:t>
              </a:r>
              <a:r>
                <a:rPr lang="zh-CN" altLang="en-US" sz="1400">
                  <a:solidFill>
                    <a:schemeClr val="tx1"/>
                  </a:solidFill>
                  <a:cs typeface="+mn-ea"/>
                  <a:sym typeface="+mn-lt"/>
                </a:rPr>
                <a:t>：</a:t>
              </a:r>
              <a:r>
                <a:rPr lang="en-US" altLang="zh-CN" sz="1400">
                  <a:solidFill>
                    <a:schemeClr val="tx1"/>
                  </a:solidFill>
                  <a:cs typeface="+mn-ea"/>
                  <a:sym typeface="+mn-lt"/>
                </a:rPr>
                <a:t>15min</a:t>
              </a:r>
              <a:r>
                <a:rPr lang="zh-CN" altLang="en-US" sz="1400">
                  <a:solidFill>
                    <a:schemeClr val="tx1"/>
                  </a:solidFill>
                  <a:cs typeface="+mn-ea"/>
                  <a:sym typeface="+mn-lt"/>
                </a:rPr>
                <a:t>处理</a:t>
              </a:r>
              <a:r>
                <a:rPr lang="en-US" altLang="zh-CN" sz="1400">
                  <a:solidFill>
                    <a:schemeClr val="tx1"/>
                  </a:solidFill>
                  <a:cs typeface="+mn-ea"/>
                  <a:sym typeface="+mn-lt"/>
                </a:rPr>
                <a:t>95%</a:t>
              </a:r>
              <a:r>
                <a:rPr lang="zh-CN" altLang="en-US" sz="1400">
                  <a:solidFill>
                    <a:schemeClr val="tx1"/>
                  </a:solidFill>
                  <a:cs typeface="+mn-ea"/>
                  <a:sym typeface="+mn-lt"/>
                </a:rPr>
                <a:t>的患者；紧急</a:t>
              </a:r>
              <a:r>
                <a:rPr lang="zh-CN" altLang="en-US" sz="1400" dirty="0">
                  <a:solidFill>
                    <a:schemeClr val="tx1"/>
                  </a:solidFill>
                  <a:cs typeface="+mn-ea"/>
                  <a:sym typeface="+mn-lt"/>
                </a:rPr>
                <a:t>：</a:t>
              </a:r>
              <a:r>
                <a:rPr lang="en-US" altLang="zh-CN" sz="1400" dirty="0">
                  <a:solidFill>
                    <a:schemeClr val="tx1"/>
                  </a:solidFill>
                  <a:cs typeface="+mn-ea"/>
                  <a:sym typeface="+mn-lt"/>
                </a:rPr>
                <a:t>30min</a:t>
              </a:r>
              <a:r>
                <a:rPr lang="zh-CN" altLang="en-US" sz="1400" dirty="0">
                  <a:solidFill>
                    <a:schemeClr val="tx1"/>
                  </a:solidFill>
                  <a:cs typeface="+mn-ea"/>
                  <a:sym typeface="+mn-lt"/>
                </a:rPr>
                <a:t>处理</a:t>
              </a:r>
              <a:r>
                <a:rPr lang="en-US" altLang="zh-CN" sz="1400" dirty="0">
                  <a:solidFill>
                    <a:schemeClr val="tx1"/>
                  </a:solidFill>
                  <a:cs typeface="+mn-ea"/>
                  <a:sym typeface="+mn-lt"/>
                </a:rPr>
                <a:t>90%</a:t>
              </a:r>
              <a:r>
                <a:rPr lang="zh-CN" altLang="en-US" sz="1400">
                  <a:solidFill>
                    <a:schemeClr val="tx1"/>
                  </a:solidFill>
                  <a:cs typeface="+mn-ea"/>
                  <a:sym typeface="+mn-lt"/>
                </a:rPr>
                <a:t>的患者；</a:t>
              </a:r>
              <a:r>
                <a:rPr lang="zh-TW" altLang="en-US" sz="1400">
                  <a:solidFill>
                    <a:schemeClr val="tx1"/>
                  </a:solidFill>
                  <a:cs typeface="+mn-ea"/>
                  <a:sym typeface="+mn-lt"/>
                </a:rPr>
                <a:t>次</a:t>
              </a:r>
              <a:r>
                <a:rPr lang="zh-CN" altLang="en-US" sz="1400" dirty="0">
                  <a:solidFill>
                    <a:schemeClr val="tx1"/>
                  </a:solidFill>
                  <a:cs typeface="+mn-ea"/>
                  <a:sym typeface="+mn-lt"/>
                </a:rPr>
                <a:t>紧急</a:t>
              </a:r>
              <a:r>
                <a:rPr lang="en-US" altLang="zh-CN" sz="1400" dirty="0">
                  <a:solidFill>
                    <a:schemeClr val="tx1"/>
                  </a:solidFill>
                  <a:cs typeface="+mn-ea"/>
                  <a:sym typeface="+mn-lt"/>
                </a:rPr>
                <a:t>/</a:t>
              </a:r>
              <a:r>
                <a:rPr lang="zh-TW" altLang="en-US" sz="1400" dirty="0">
                  <a:solidFill>
                    <a:schemeClr val="tx1"/>
                  </a:solidFill>
                  <a:cs typeface="+mn-ea"/>
                  <a:sym typeface="+mn-lt"/>
                </a:rPr>
                <a:t>非</a:t>
              </a:r>
              <a:r>
                <a:rPr lang="zh-CN" altLang="en-US" sz="1400" dirty="0">
                  <a:solidFill>
                    <a:schemeClr val="tx1"/>
                  </a:solidFill>
                  <a:cs typeface="+mn-ea"/>
                  <a:sym typeface="+mn-lt"/>
                </a:rPr>
                <a:t>紧急</a:t>
              </a:r>
              <a:r>
                <a:rPr lang="en-US" altLang="zh-CN" sz="1400" dirty="0">
                  <a:solidFill>
                    <a:schemeClr val="tx1"/>
                  </a:solidFill>
                  <a:cs typeface="+mn-ea"/>
                  <a:sym typeface="+mn-lt"/>
                </a:rPr>
                <a:t>:1~4</a:t>
              </a:r>
              <a:r>
                <a:rPr lang="zh-CN" altLang="en-US" sz="1400" dirty="0">
                  <a:solidFill>
                    <a:schemeClr val="tx1"/>
                  </a:solidFill>
                  <a:cs typeface="+mn-ea"/>
                  <a:sym typeface="+mn-lt"/>
                </a:rPr>
                <a:t>小时以上</a:t>
              </a:r>
              <a:endParaRPr lang="en-US" altLang="zh-CN" sz="1400" dirty="0">
                <a:solidFill>
                  <a:schemeClr val="tx1"/>
                </a:solidFill>
                <a:cs typeface="+mn-ea"/>
                <a:sym typeface="+mn-lt"/>
              </a:endParaRPr>
            </a:p>
          </p:txBody>
        </p:sp>
        <p:sp>
          <p:nvSpPr>
            <p:cNvPr id="43" name="矩形 42">
              <a:extLst>
                <a:ext uri="{FF2B5EF4-FFF2-40B4-BE49-F238E27FC236}">
                  <a16:creationId xmlns:a16="http://schemas.microsoft.com/office/drawing/2014/main" id="{267796EE-B170-4A9C-B178-B1CD778CDC19}"/>
                </a:ext>
              </a:extLst>
            </p:cNvPr>
            <p:cNvSpPr/>
            <p:nvPr/>
          </p:nvSpPr>
          <p:spPr>
            <a:xfrm>
              <a:off x="5635169" y="3323418"/>
              <a:ext cx="3127840" cy="15830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accent1">
                      <a:lumMod val="75000"/>
                    </a:schemeClr>
                  </a:solidFill>
                  <a:cs typeface="+mn-ea"/>
                  <a:sym typeface="+mn-lt"/>
                </a:rPr>
                <a:t>新症转介个案由护士甄别，再由专科医生检视，做出分流安排</a:t>
              </a:r>
              <a:r>
                <a:rPr lang="zh-CN" altLang="en-US" sz="1400" b="1" dirty="0">
                  <a:solidFill>
                    <a:schemeClr val="tx1"/>
                  </a:solidFill>
                  <a:cs typeface="+mn-ea"/>
                  <a:sym typeface="+mn-lt"/>
                </a:rPr>
                <a:t>：</a:t>
              </a:r>
              <a:endParaRPr lang="en-US" altLang="zh-TW" sz="1400" b="1"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紧急</a:t>
              </a:r>
              <a:r>
                <a:rPr lang="en-US" altLang="zh-CN" sz="1400" dirty="0">
                  <a:solidFill>
                    <a:schemeClr val="tx1"/>
                  </a:solidFill>
                  <a:cs typeface="+mn-ea"/>
                  <a:sym typeface="+mn-lt"/>
                </a:rPr>
                <a:t>-</a:t>
              </a:r>
              <a:r>
                <a:rPr lang="zh-CN" altLang="en-US" sz="1400" dirty="0">
                  <a:solidFill>
                    <a:schemeClr val="tx1"/>
                  </a:solidFill>
                  <a:cs typeface="+mn-ea"/>
                  <a:sym typeface="+mn-lt"/>
                </a:rPr>
                <a:t>第一优先类别</a:t>
              </a:r>
              <a:r>
                <a:rPr lang="en-US" altLang="zh-CN" sz="1400" dirty="0">
                  <a:solidFill>
                    <a:schemeClr val="tx1"/>
                  </a:solidFill>
                  <a:cs typeface="+mn-ea"/>
                  <a:sym typeface="+mn-lt"/>
                </a:rPr>
                <a:t>-2</a:t>
              </a:r>
              <a:r>
                <a:rPr lang="zh-CN" altLang="en-US" sz="1400" dirty="0">
                  <a:solidFill>
                    <a:schemeClr val="tx1"/>
                  </a:solidFill>
                  <a:cs typeface="+mn-ea"/>
                  <a:sym typeface="+mn-lt"/>
                </a:rPr>
                <a:t>周以内；</a:t>
              </a:r>
              <a:endParaRPr lang="en-US" altLang="zh-CN"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半紧急</a:t>
              </a:r>
              <a:r>
                <a:rPr lang="en-US" altLang="zh-CN" sz="1400" dirty="0">
                  <a:solidFill>
                    <a:schemeClr val="tx1"/>
                  </a:solidFill>
                  <a:cs typeface="+mn-ea"/>
                  <a:sym typeface="+mn-lt"/>
                </a:rPr>
                <a:t>-</a:t>
              </a:r>
              <a:r>
                <a:rPr lang="zh-CN" altLang="en-US" sz="1400" dirty="0">
                  <a:solidFill>
                    <a:schemeClr val="tx1"/>
                  </a:solidFill>
                  <a:cs typeface="+mn-ea"/>
                  <a:sym typeface="+mn-lt"/>
                </a:rPr>
                <a:t>第二优先类别</a:t>
              </a:r>
              <a:r>
                <a:rPr lang="en-US" altLang="zh-CN" sz="1400" dirty="0">
                  <a:solidFill>
                    <a:schemeClr val="tx1"/>
                  </a:solidFill>
                  <a:cs typeface="+mn-ea"/>
                  <a:sym typeface="+mn-lt"/>
                </a:rPr>
                <a:t>-8</a:t>
              </a:r>
              <a:r>
                <a:rPr lang="zh-CN" altLang="en-US" sz="1400" dirty="0">
                  <a:solidFill>
                    <a:schemeClr val="tx1"/>
                  </a:solidFill>
                  <a:cs typeface="+mn-ea"/>
                  <a:sym typeface="+mn-lt"/>
                </a:rPr>
                <a:t>周以内；</a:t>
              </a:r>
              <a:endParaRPr lang="zh-TW" altLang="en-US"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稳定（例行类别）</a:t>
              </a:r>
              <a:r>
                <a:rPr lang="en-US" altLang="zh-CN" sz="1400" b="1" dirty="0">
                  <a:solidFill>
                    <a:schemeClr val="tx1"/>
                  </a:solidFill>
                  <a:cs typeface="+mn-ea"/>
                  <a:sym typeface="+mn-lt"/>
                </a:rPr>
                <a:t>- </a:t>
              </a:r>
              <a:r>
                <a:rPr lang="zh-CN" altLang="en-US" sz="1400" b="1" dirty="0">
                  <a:solidFill>
                    <a:schemeClr val="tx1"/>
                  </a:solidFill>
                  <a:cs typeface="+mn-ea"/>
                  <a:sym typeface="+mn-lt"/>
                </a:rPr>
                <a:t>数十周</a:t>
              </a:r>
              <a:endParaRPr lang="zh-TW" altLang="en-US" sz="1400" b="1" dirty="0">
                <a:solidFill>
                  <a:schemeClr val="tx1"/>
                </a:solidFill>
                <a:cs typeface="+mn-ea"/>
                <a:sym typeface="+mn-lt"/>
              </a:endParaRPr>
            </a:p>
          </p:txBody>
        </p:sp>
        <p:sp>
          <p:nvSpPr>
            <p:cNvPr id="45" name="矩形 44">
              <a:extLst>
                <a:ext uri="{FF2B5EF4-FFF2-40B4-BE49-F238E27FC236}">
                  <a16:creationId xmlns:a16="http://schemas.microsoft.com/office/drawing/2014/main" id="{993ED50D-14B0-4BF3-B627-9DCC47BD74F9}"/>
                </a:ext>
              </a:extLst>
            </p:cNvPr>
            <p:cNvSpPr/>
            <p:nvPr/>
          </p:nvSpPr>
          <p:spPr>
            <a:xfrm>
              <a:off x="5635169" y="5087690"/>
              <a:ext cx="3127840" cy="75853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a:solidFill>
                    <a:schemeClr val="accent1">
                      <a:lumMod val="75000"/>
                    </a:schemeClr>
                  </a:solidFill>
                  <a:cs typeface="+mn-ea"/>
                  <a:sym typeface="+mn-lt"/>
                </a:rPr>
                <a:t>流程同上</a:t>
              </a:r>
              <a:r>
                <a:rPr lang="zh-CN" altLang="en-US" sz="1400" b="1" dirty="0">
                  <a:solidFill>
                    <a:schemeClr val="accent1">
                      <a:lumMod val="75000"/>
                    </a:schemeClr>
                  </a:solidFill>
                  <a:cs typeface="+mn-ea"/>
                  <a:sym typeface="+mn-lt"/>
                </a:rPr>
                <a:t>：</a:t>
              </a:r>
              <a:endParaRPr lang="en-US" altLang="zh-CN" sz="1400" b="1" dirty="0">
                <a:solidFill>
                  <a:schemeClr val="accent1">
                    <a:lumMod val="75000"/>
                  </a:schemeClr>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紧急</a:t>
              </a:r>
              <a:r>
                <a:rPr lang="en-US" altLang="zh-CN" sz="1400" dirty="0">
                  <a:solidFill>
                    <a:schemeClr val="tx1"/>
                  </a:solidFill>
                  <a:cs typeface="+mn-ea"/>
                  <a:sym typeface="+mn-lt"/>
                </a:rPr>
                <a:t>-</a:t>
              </a:r>
              <a:r>
                <a:rPr lang="zh-CN" altLang="en-US" sz="1400" dirty="0">
                  <a:solidFill>
                    <a:schemeClr val="tx1"/>
                  </a:solidFill>
                  <a:cs typeface="+mn-ea"/>
                  <a:sym typeface="+mn-lt"/>
                </a:rPr>
                <a:t>第一优先类别</a:t>
              </a:r>
              <a:r>
                <a:rPr lang="en-US" altLang="zh-CN" sz="1400" dirty="0">
                  <a:solidFill>
                    <a:schemeClr val="tx1"/>
                  </a:solidFill>
                  <a:cs typeface="+mn-ea"/>
                  <a:sym typeface="+mn-lt"/>
                </a:rPr>
                <a:t>-2</a:t>
              </a:r>
              <a:r>
                <a:rPr lang="zh-CN" altLang="en-US" sz="1400" dirty="0">
                  <a:solidFill>
                    <a:schemeClr val="tx1"/>
                  </a:solidFill>
                  <a:cs typeface="+mn-ea"/>
                  <a:sym typeface="+mn-lt"/>
                </a:rPr>
                <a:t>周以内；</a:t>
              </a:r>
              <a:endParaRPr lang="en-US" altLang="zh-CN"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半紧急</a:t>
              </a:r>
              <a:r>
                <a:rPr lang="en-US" altLang="zh-CN" sz="1400" dirty="0">
                  <a:solidFill>
                    <a:schemeClr val="tx1"/>
                  </a:solidFill>
                  <a:cs typeface="+mn-ea"/>
                  <a:sym typeface="+mn-lt"/>
                </a:rPr>
                <a:t>-</a:t>
              </a:r>
              <a:r>
                <a:rPr lang="zh-CN" altLang="en-US" sz="1400" dirty="0">
                  <a:solidFill>
                    <a:schemeClr val="tx1"/>
                  </a:solidFill>
                  <a:cs typeface="+mn-ea"/>
                  <a:sym typeface="+mn-lt"/>
                </a:rPr>
                <a:t>第二优先类别</a:t>
              </a:r>
              <a:r>
                <a:rPr lang="en-US" altLang="zh-CN" sz="1400" dirty="0">
                  <a:solidFill>
                    <a:schemeClr val="tx1"/>
                  </a:solidFill>
                  <a:cs typeface="+mn-ea"/>
                  <a:sym typeface="+mn-lt"/>
                </a:rPr>
                <a:t>-8</a:t>
              </a:r>
              <a:r>
                <a:rPr lang="zh-CN" altLang="en-US" sz="1400" dirty="0">
                  <a:solidFill>
                    <a:schemeClr val="tx1"/>
                  </a:solidFill>
                  <a:cs typeface="+mn-ea"/>
                  <a:sym typeface="+mn-lt"/>
                </a:rPr>
                <a:t>周以内；</a:t>
              </a:r>
              <a:endParaRPr lang="zh-TW" altLang="en-US" sz="1400" dirty="0">
                <a:solidFill>
                  <a:schemeClr val="tx1"/>
                </a:solidFill>
                <a:cs typeface="+mn-ea"/>
                <a:sym typeface="+mn-lt"/>
              </a:endParaRPr>
            </a:p>
            <a:p>
              <a:pPr marL="285750" indent="-285750">
                <a:buFont typeface="Arial" panose="020B0604020202020204" pitchFamily="34" charset="0"/>
                <a:buChar char="•"/>
              </a:pPr>
              <a:r>
                <a:rPr lang="zh-CN" altLang="en-US" sz="1400" dirty="0">
                  <a:solidFill>
                    <a:schemeClr val="tx1"/>
                  </a:solidFill>
                  <a:cs typeface="+mn-ea"/>
                  <a:sym typeface="+mn-lt"/>
                </a:rPr>
                <a:t>稳定（例行类别）</a:t>
              </a:r>
              <a:r>
                <a:rPr lang="en-US" altLang="zh-CN" sz="1400" b="1" dirty="0">
                  <a:solidFill>
                    <a:schemeClr val="tx1"/>
                  </a:solidFill>
                  <a:cs typeface="+mn-ea"/>
                  <a:sym typeface="+mn-lt"/>
                </a:rPr>
                <a:t>- </a:t>
              </a:r>
              <a:r>
                <a:rPr lang="zh-CN" altLang="en-US" sz="1400" b="1" dirty="0">
                  <a:solidFill>
                    <a:schemeClr val="tx1"/>
                  </a:solidFill>
                  <a:cs typeface="+mn-ea"/>
                  <a:sym typeface="+mn-lt"/>
                </a:rPr>
                <a:t>数十周</a:t>
              </a:r>
              <a:endParaRPr lang="zh-TW" altLang="en-US" sz="1400" b="1" dirty="0">
                <a:solidFill>
                  <a:schemeClr val="tx1"/>
                </a:solidFill>
                <a:cs typeface="+mn-ea"/>
                <a:sym typeface="+mn-lt"/>
              </a:endParaRPr>
            </a:p>
          </p:txBody>
        </p:sp>
        <p:sp>
          <p:nvSpPr>
            <p:cNvPr id="61" name="矩形 60">
              <a:extLst>
                <a:ext uri="{FF2B5EF4-FFF2-40B4-BE49-F238E27FC236}">
                  <a16:creationId xmlns:a16="http://schemas.microsoft.com/office/drawing/2014/main" id="{524285E8-9A83-457A-A092-4E99066BCC1C}"/>
                </a:ext>
              </a:extLst>
            </p:cNvPr>
            <p:cNvSpPr/>
            <p:nvPr/>
          </p:nvSpPr>
          <p:spPr>
            <a:xfrm>
              <a:off x="350374" y="5087690"/>
              <a:ext cx="1006693" cy="738664"/>
            </a:xfrm>
            <a:prstGeom prst="rect">
              <a:avLst/>
            </a:prstGeom>
          </p:spPr>
          <p:txBody>
            <a:bodyPr wrap="square">
              <a:spAutoFit/>
            </a:bodyPr>
            <a:lstStyle/>
            <a:p>
              <a:pPr algn="ctr"/>
              <a:r>
                <a:rPr lang="zh-CN" altLang="en-US" sz="1400" b="1">
                  <a:solidFill>
                    <a:schemeClr val="accent1">
                      <a:lumMod val="75000"/>
                    </a:schemeClr>
                  </a:solidFill>
                  <a:cs typeface="+mn-ea"/>
                  <a:sym typeface="+mn-lt"/>
                </a:rPr>
                <a:t>第三层</a:t>
              </a:r>
              <a:endParaRPr lang="en-US" altLang="zh-CN" sz="1400" b="1">
                <a:solidFill>
                  <a:schemeClr val="accent1">
                    <a:lumMod val="75000"/>
                  </a:schemeClr>
                </a:solidFill>
                <a:cs typeface="+mn-ea"/>
                <a:sym typeface="+mn-lt"/>
              </a:endParaRPr>
            </a:p>
            <a:p>
              <a:pPr algn="ctr"/>
              <a:r>
                <a:rPr lang="en-US" altLang="zh-CN" sz="1400" b="1">
                  <a:solidFill>
                    <a:schemeClr val="accent1">
                      <a:lumMod val="75000"/>
                    </a:schemeClr>
                  </a:solidFill>
                  <a:cs typeface="+mn-ea"/>
                  <a:sym typeface="+mn-lt"/>
                </a:rPr>
                <a:t>&amp;</a:t>
              </a:r>
            </a:p>
            <a:p>
              <a:pPr algn="ctr"/>
              <a:r>
                <a:rPr lang="zh-CN" altLang="en-US" sz="1400" b="1">
                  <a:solidFill>
                    <a:schemeClr val="accent1">
                      <a:lumMod val="75000"/>
                    </a:schemeClr>
                  </a:solidFill>
                  <a:cs typeface="+mn-ea"/>
                  <a:sym typeface="+mn-lt"/>
                </a:rPr>
                <a:t>第四层</a:t>
              </a:r>
              <a:endParaRPr lang="en-US" altLang="zh-CN" sz="1400" b="1" dirty="0">
                <a:solidFill>
                  <a:schemeClr val="accent1">
                    <a:lumMod val="75000"/>
                  </a:schemeClr>
                </a:solidFill>
                <a:cs typeface="+mn-ea"/>
                <a:sym typeface="+mn-lt"/>
              </a:endParaRPr>
            </a:p>
          </p:txBody>
        </p:sp>
        <p:sp>
          <p:nvSpPr>
            <p:cNvPr id="62" name="矩形 61">
              <a:extLst>
                <a:ext uri="{FF2B5EF4-FFF2-40B4-BE49-F238E27FC236}">
                  <a16:creationId xmlns:a16="http://schemas.microsoft.com/office/drawing/2014/main" id="{B1807693-797E-44F6-AC7F-CCCF8BB1B02E}"/>
                </a:ext>
              </a:extLst>
            </p:cNvPr>
            <p:cNvSpPr/>
            <p:nvPr/>
          </p:nvSpPr>
          <p:spPr>
            <a:xfrm>
              <a:off x="350374" y="4006900"/>
              <a:ext cx="1006693" cy="307777"/>
            </a:xfrm>
            <a:prstGeom prst="rect">
              <a:avLst/>
            </a:prstGeom>
          </p:spPr>
          <p:txBody>
            <a:bodyPr wrap="square">
              <a:spAutoFit/>
            </a:bodyPr>
            <a:lstStyle/>
            <a:p>
              <a:pPr algn="ctr"/>
              <a:r>
                <a:rPr lang="zh-CN" altLang="en-US" sz="1400" b="1">
                  <a:solidFill>
                    <a:schemeClr val="accent1">
                      <a:lumMod val="75000"/>
                    </a:schemeClr>
                  </a:solidFill>
                  <a:cs typeface="+mn-ea"/>
                  <a:sym typeface="+mn-lt"/>
                </a:rPr>
                <a:t>第二层</a:t>
              </a:r>
              <a:endParaRPr lang="en-US" altLang="zh-CN" sz="1400" b="1" dirty="0">
                <a:solidFill>
                  <a:schemeClr val="accent1">
                    <a:lumMod val="75000"/>
                  </a:schemeClr>
                </a:solidFill>
                <a:cs typeface="+mn-ea"/>
                <a:sym typeface="+mn-lt"/>
              </a:endParaRPr>
            </a:p>
          </p:txBody>
        </p:sp>
      </p:grpSp>
      <p:sp>
        <p:nvSpPr>
          <p:cNvPr id="80" name="矩形 79">
            <a:extLst>
              <a:ext uri="{FF2B5EF4-FFF2-40B4-BE49-F238E27FC236}">
                <a16:creationId xmlns:a16="http://schemas.microsoft.com/office/drawing/2014/main" id="{ADF40C46-CB84-48B8-9290-163A9FA90181}"/>
              </a:ext>
            </a:extLst>
          </p:cNvPr>
          <p:cNvSpPr/>
          <p:nvPr>
            <p:custDataLst>
              <p:tags r:id="rId1"/>
            </p:custDataLst>
          </p:nvPr>
        </p:nvSpPr>
        <p:spPr>
          <a:xfrm>
            <a:off x="9593559" y="1076333"/>
            <a:ext cx="1575327" cy="390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900" tIns="45455" rIns="90900" bIns="45455" rtlCol="0" anchor="ctr"/>
          <a:lstStyle/>
          <a:p>
            <a:pPr algn="ctr" fontAlgn="auto">
              <a:spcBef>
                <a:spcPts val="0"/>
              </a:spcBef>
              <a:spcAft>
                <a:spcPts val="0"/>
              </a:spcAft>
            </a:pPr>
            <a:r>
              <a:rPr lang="zh-CN" altLang="en-US" b="1" dirty="0">
                <a:solidFill>
                  <a:schemeClr val="accent1">
                    <a:lumMod val="75000"/>
                  </a:schemeClr>
                </a:solidFill>
                <a:cs typeface="+mn-ea"/>
                <a:sym typeface="+mn-lt"/>
              </a:rPr>
              <a:t>关键发现</a:t>
            </a:r>
          </a:p>
        </p:txBody>
      </p:sp>
      <p:cxnSp>
        <p:nvCxnSpPr>
          <p:cNvPr id="84" name="直接连接符 83">
            <a:extLst>
              <a:ext uri="{FF2B5EF4-FFF2-40B4-BE49-F238E27FC236}">
                <a16:creationId xmlns:a16="http://schemas.microsoft.com/office/drawing/2014/main" id="{109407A4-FE1B-4985-AAB5-553B185769F1}"/>
              </a:ext>
            </a:extLst>
          </p:cNvPr>
          <p:cNvCxnSpPr/>
          <p:nvPr/>
        </p:nvCxnSpPr>
        <p:spPr>
          <a:xfrm>
            <a:off x="350374" y="1476103"/>
            <a:ext cx="2844000" cy="0"/>
          </a:xfrm>
          <a:prstGeom prst="line">
            <a:avLst/>
          </a:prstGeom>
          <a:ln/>
        </p:spPr>
        <p:style>
          <a:lnRef idx="3">
            <a:schemeClr val="dk1"/>
          </a:lnRef>
          <a:fillRef idx="0">
            <a:schemeClr val="dk1"/>
          </a:fillRef>
          <a:effectRef idx="2">
            <a:schemeClr val="dk1"/>
          </a:effectRef>
          <a:fontRef idx="minor">
            <a:schemeClr val="tx1"/>
          </a:fontRef>
        </p:style>
      </p:cxnSp>
      <p:cxnSp>
        <p:nvCxnSpPr>
          <p:cNvPr id="85" name="直接连接符 84">
            <a:extLst>
              <a:ext uri="{FF2B5EF4-FFF2-40B4-BE49-F238E27FC236}">
                <a16:creationId xmlns:a16="http://schemas.microsoft.com/office/drawing/2014/main" id="{DF1DCF64-A767-4C5F-A65B-B7016D04D41D}"/>
              </a:ext>
            </a:extLst>
          </p:cNvPr>
          <p:cNvCxnSpPr/>
          <p:nvPr/>
        </p:nvCxnSpPr>
        <p:spPr>
          <a:xfrm>
            <a:off x="3265161" y="1477934"/>
            <a:ext cx="2160000" cy="0"/>
          </a:xfrm>
          <a:prstGeom prst="line">
            <a:avLst/>
          </a:prstGeom>
          <a:ln/>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0B300FFB-3C5B-4F43-A228-20A52DF10BE9}"/>
              </a:ext>
            </a:extLst>
          </p:cNvPr>
          <p:cNvCxnSpPr>
            <a:cxnSpLocks/>
          </p:cNvCxnSpPr>
          <p:nvPr/>
        </p:nvCxnSpPr>
        <p:spPr>
          <a:xfrm flipV="1">
            <a:off x="5635169" y="1466478"/>
            <a:ext cx="3127840" cy="9625"/>
          </a:xfrm>
          <a:prstGeom prst="line">
            <a:avLst/>
          </a:prstGeom>
          <a:ln/>
        </p:spPr>
        <p:style>
          <a:lnRef idx="3">
            <a:schemeClr val="dk1"/>
          </a:lnRef>
          <a:fillRef idx="0">
            <a:schemeClr val="dk1"/>
          </a:fillRef>
          <a:effectRef idx="2">
            <a:schemeClr val="dk1"/>
          </a:effectRef>
          <a:fontRef idx="minor">
            <a:schemeClr val="tx1"/>
          </a:fontRef>
        </p:style>
      </p:cxnSp>
      <p:sp>
        <p:nvSpPr>
          <p:cNvPr id="88" name="矩形 87">
            <a:extLst>
              <a:ext uri="{FF2B5EF4-FFF2-40B4-BE49-F238E27FC236}">
                <a16:creationId xmlns:a16="http://schemas.microsoft.com/office/drawing/2014/main" id="{9082984D-1252-42F7-AD29-68B51904A1F6}"/>
              </a:ext>
            </a:extLst>
          </p:cNvPr>
          <p:cNvSpPr/>
          <p:nvPr/>
        </p:nvSpPr>
        <p:spPr>
          <a:xfrm>
            <a:off x="9023777" y="1600098"/>
            <a:ext cx="2853797" cy="453406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zh-CN" altLang="en-US" sz="1600">
                <a:solidFill>
                  <a:schemeClr val="tx1"/>
                </a:solidFill>
                <a:cs typeface="+mn-ea"/>
                <a:sym typeface="+mn-lt"/>
              </a:rPr>
              <a:t>香港的分级转介制度与大陆的分级诊疗支付有类似之处，</a:t>
            </a:r>
            <a:r>
              <a:rPr lang="zh-CN" altLang="en-US" sz="1600" b="1">
                <a:solidFill>
                  <a:schemeClr val="accent1">
                    <a:lumMod val="75000"/>
                  </a:schemeClr>
                </a:solidFill>
                <a:cs typeface="+mn-ea"/>
                <a:sym typeface="+mn-lt"/>
              </a:rPr>
              <a:t>不同层级的机构各司其职</a:t>
            </a:r>
            <a:endParaRPr lang="en-US" altLang="zh-CN" sz="1600" b="1">
              <a:solidFill>
                <a:schemeClr val="accent1">
                  <a:lumMod val="75000"/>
                </a:schemeClr>
              </a:solidFill>
              <a:cs typeface="+mn-ea"/>
              <a:sym typeface="+mn-lt"/>
            </a:endParaRPr>
          </a:p>
          <a:p>
            <a:pPr marL="285750" indent="-285750">
              <a:buFont typeface="Arial" panose="020B0604020202020204" pitchFamily="34" charset="0"/>
              <a:buChar char="•"/>
            </a:pPr>
            <a:r>
              <a:rPr lang="zh-CN" altLang="en-US" sz="1600">
                <a:solidFill>
                  <a:schemeClr val="tx1"/>
                </a:solidFill>
                <a:cs typeface="+mn-ea"/>
                <a:sym typeface="+mn-lt"/>
              </a:rPr>
              <a:t>与大陆相比，分级诊疗执行的更为严格，第一层的</a:t>
            </a:r>
            <a:r>
              <a:rPr lang="zh-CN" altLang="en-US" sz="1600" b="1">
                <a:solidFill>
                  <a:schemeClr val="accent1">
                    <a:lumMod val="75000"/>
                  </a:schemeClr>
                </a:solidFill>
                <a:cs typeface="+mn-ea"/>
                <a:sym typeface="+mn-lt"/>
              </a:rPr>
              <a:t>首诊是必要环节</a:t>
            </a:r>
            <a:endParaRPr lang="en-US" altLang="zh-CN" sz="1600" b="1">
              <a:solidFill>
                <a:schemeClr val="accent1">
                  <a:lumMod val="75000"/>
                </a:schemeClr>
              </a:solidFill>
              <a:cs typeface="+mn-ea"/>
              <a:sym typeface="+mn-lt"/>
            </a:endParaRPr>
          </a:p>
          <a:p>
            <a:pPr marL="285750" indent="-285750">
              <a:buFont typeface="Arial" panose="020B0604020202020204" pitchFamily="34" charset="0"/>
              <a:buChar char="•"/>
            </a:pPr>
            <a:r>
              <a:rPr lang="zh-CN" altLang="en-US" sz="1600">
                <a:solidFill>
                  <a:schemeClr val="tx1"/>
                </a:solidFill>
                <a:cs typeface="+mn-ea"/>
                <a:sym typeface="+mn-lt"/>
              </a:rPr>
              <a:t>主要</a:t>
            </a:r>
            <a:r>
              <a:rPr lang="zh-CN" altLang="en-US" sz="1600" b="1">
                <a:solidFill>
                  <a:schemeClr val="accent1">
                    <a:lumMod val="75000"/>
                  </a:schemeClr>
                </a:solidFill>
                <a:cs typeface="+mn-ea"/>
                <a:sym typeface="+mn-lt"/>
              </a:rPr>
              <a:t>轮候时间聚集在第二层、第三层及第四层服务医疗机构</a:t>
            </a:r>
            <a:endParaRPr lang="en-US" altLang="zh-CN" sz="1600" b="1">
              <a:solidFill>
                <a:schemeClr val="accent1">
                  <a:lumMod val="75000"/>
                </a:schemeClr>
              </a:solidFill>
              <a:cs typeface="+mn-ea"/>
              <a:sym typeface="+mn-lt"/>
            </a:endParaRPr>
          </a:p>
          <a:p>
            <a:pPr marL="285750" indent="-285750">
              <a:buFont typeface="Arial" panose="020B0604020202020204" pitchFamily="34" charset="0"/>
              <a:buChar char="•"/>
            </a:pPr>
            <a:r>
              <a:rPr lang="zh-CN" altLang="en-US" sz="1600" b="1">
                <a:solidFill>
                  <a:schemeClr val="accent1">
                    <a:lumMod val="75000"/>
                  </a:schemeClr>
                </a:solidFill>
                <a:cs typeface="+mn-ea"/>
                <a:sym typeface="+mn-lt"/>
              </a:rPr>
              <a:t>等待时间长、对分诊要求高：</a:t>
            </a:r>
            <a:r>
              <a:rPr lang="zh-CN" altLang="en-US" sz="1600">
                <a:solidFill>
                  <a:schemeClr val="tx1"/>
                </a:solidFill>
                <a:cs typeface="+mn-ea"/>
                <a:sym typeface="+mn-lt"/>
              </a:rPr>
              <a:t>第一、第二优先级等待期</a:t>
            </a:r>
            <a:r>
              <a:rPr lang="en-US" altLang="zh-CN" sz="1600">
                <a:solidFill>
                  <a:schemeClr val="tx1"/>
                </a:solidFill>
                <a:cs typeface="+mn-ea"/>
                <a:sym typeface="+mn-lt"/>
              </a:rPr>
              <a:t>2</a:t>
            </a:r>
            <a:r>
              <a:rPr lang="zh-CN" altLang="en-US" sz="1600">
                <a:solidFill>
                  <a:schemeClr val="tx1"/>
                </a:solidFill>
                <a:cs typeface="+mn-ea"/>
                <a:sym typeface="+mn-lt"/>
              </a:rPr>
              <a:t>周、</a:t>
            </a:r>
            <a:r>
              <a:rPr lang="en-US" altLang="zh-CN" sz="1600">
                <a:solidFill>
                  <a:schemeClr val="tx1"/>
                </a:solidFill>
                <a:cs typeface="+mn-ea"/>
                <a:sym typeface="+mn-lt"/>
              </a:rPr>
              <a:t>8</a:t>
            </a:r>
            <a:r>
              <a:rPr lang="zh-CN" altLang="en-US" sz="1600">
                <a:solidFill>
                  <a:schemeClr val="tx1"/>
                </a:solidFill>
                <a:cs typeface="+mn-ea"/>
                <a:sym typeface="+mn-lt"/>
              </a:rPr>
              <a:t>周，未定期则在数十周，短期内在医疗服务资源很难快速补充的情况下，对优先级别的判断要求高</a:t>
            </a:r>
          </a:p>
        </p:txBody>
      </p:sp>
      <p:cxnSp>
        <p:nvCxnSpPr>
          <p:cNvPr id="89" name="直接连接符 88">
            <a:extLst>
              <a:ext uri="{FF2B5EF4-FFF2-40B4-BE49-F238E27FC236}">
                <a16:creationId xmlns:a16="http://schemas.microsoft.com/office/drawing/2014/main" id="{4716720C-9788-4FD7-81A2-8732E52F6CA0}"/>
              </a:ext>
            </a:extLst>
          </p:cNvPr>
          <p:cNvCxnSpPr>
            <a:cxnSpLocks/>
          </p:cNvCxnSpPr>
          <p:nvPr/>
        </p:nvCxnSpPr>
        <p:spPr>
          <a:xfrm flipV="1">
            <a:off x="9023777" y="1456853"/>
            <a:ext cx="2844000" cy="9625"/>
          </a:xfrm>
          <a:prstGeom prst="line">
            <a:avLst/>
          </a:prstGeom>
          <a:ln/>
        </p:spPr>
        <p:style>
          <a:lnRef idx="3">
            <a:schemeClr val="dk1"/>
          </a:lnRef>
          <a:fillRef idx="0">
            <a:schemeClr val="dk1"/>
          </a:fillRef>
          <a:effectRef idx="2">
            <a:schemeClr val="dk1"/>
          </a:effectRef>
          <a:fontRef idx="minor">
            <a:schemeClr val="tx1"/>
          </a:fontRef>
        </p:style>
      </p:cxnSp>
      <p:sp>
        <p:nvSpPr>
          <p:cNvPr id="93" name="梯形 92">
            <a:extLst>
              <a:ext uri="{FF2B5EF4-FFF2-40B4-BE49-F238E27FC236}">
                <a16:creationId xmlns:a16="http://schemas.microsoft.com/office/drawing/2014/main" id="{23C8461B-EC73-499E-AC35-CBD0F1CA8DE3}"/>
              </a:ext>
            </a:extLst>
          </p:cNvPr>
          <p:cNvSpPr/>
          <p:nvPr/>
        </p:nvSpPr>
        <p:spPr>
          <a:xfrm rot="5400000">
            <a:off x="6615841" y="3726224"/>
            <a:ext cx="4555101" cy="260767"/>
          </a:xfrm>
          <a:prstGeom prst="trapezoid">
            <a:avLst/>
          </a:prstGeom>
          <a:solidFill>
            <a:schemeClr val="bg1">
              <a:lumMod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l">
              <a:lnSpc>
                <a:spcPct val="90000"/>
              </a:lnSpc>
              <a:spcAft>
                <a:spcPts val="1000"/>
              </a:spcAft>
              <a:buAutoNum type="arabicPeriod"/>
            </a:pPr>
            <a:endParaRPr lang="zh-CN" altLang="en-US" b="1" kern="0">
              <a:solidFill>
                <a:prstClr val="black"/>
              </a:solidFill>
              <a:ea typeface="华文楷体"/>
            </a:endParaRPr>
          </a:p>
        </p:txBody>
      </p:sp>
    </p:spTree>
    <p:extLst>
      <p:ext uri="{BB962C8B-B14F-4D97-AF65-F5344CB8AC3E}">
        <p14:creationId xmlns:p14="http://schemas.microsoft.com/office/powerpoint/2010/main" val="2192050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0E9BC-C5CA-4B6B-840A-E03AC4750E00}"/>
              </a:ext>
            </a:extLst>
          </p:cNvPr>
          <p:cNvSpPr>
            <a:spLocks noGrp="1"/>
          </p:cNvSpPr>
          <p:nvPr>
            <p:ph type="title"/>
          </p:nvPr>
        </p:nvSpPr>
        <p:spPr>
          <a:xfrm>
            <a:off x="304919" y="234864"/>
            <a:ext cx="11487527" cy="628933"/>
          </a:xfrm>
        </p:spPr>
        <p:txBody>
          <a:bodyPr/>
          <a:lstStyle/>
          <a:p>
            <a:r>
              <a:rPr lang="zh-CN" altLang="en-US" sz="2400">
                <a:latin typeface="+mn-lt"/>
                <a:ea typeface="+mn-ea"/>
                <a:cs typeface="+mn-ea"/>
                <a:sym typeface="+mn-lt"/>
              </a:rPr>
              <a:t>公营医疗体系内，从当下专科门诊轮候时长来看，医疗设施及人才最为短缺的包括骨科、内科、眼科及精神科、妇科等科室</a:t>
            </a:r>
          </a:p>
        </p:txBody>
      </p:sp>
      <p:graphicFrame>
        <p:nvGraphicFramePr>
          <p:cNvPr id="6" name="表格 5">
            <a:extLst>
              <a:ext uri="{FF2B5EF4-FFF2-40B4-BE49-F238E27FC236}">
                <a16:creationId xmlns:a16="http://schemas.microsoft.com/office/drawing/2014/main" id="{67A61CF8-EF79-4287-B3D3-6CB8F7026807}"/>
              </a:ext>
            </a:extLst>
          </p:cNvPr>
          <p:cNvGraphicFramePr>
            <a:graphicFrameLocks noGrp="1"/>
          </p:cNvGraphicFramePr>
          <p:nvPr>
            <p:extLst>
              <p:ext uri="{D42A27DB-BD31-4B8C-83A1-F6EECF244321}">
                <p14:modId xmlns:p14="http://schemas.microsoft.com/office/powerpoint/2010/main" val="890812407"/>
              </p:ext>
            </p:extLst>
          </p:nvPr>
        </p:nvGraphicFramePr>
        <p:xfrm>
          <a:off x="405255" y="1171406"/>
          <a:ext cx="8333632" cy="4962750"/>
        </p:xfrm>
        <a:graphic>
          <a:graphicData uri="http://schemas.openxmlformats.org/drawingml/2006/table">
            <a:tbl>
              <a:tblPr firstRow="1" bandRow="1">
                <a:tableStyleId>{5C22544A-7EE6-4342-B048-85BDC9FD1C3A}</a:tableStyleId>
              </a:tblPr>
              <a:tblGrid>
                <a:gridCol w="1231040">
                  <a:extLst>
                    <a:ext uri="{9D8B030D-6E8A-4147-A177-3AD203B41FA5}">
                      <a16:colId xmlns:a16="http://schemas.microsoft.com/office/drawing/2014/main" val="20000"/>
                    </a:ext>
                  </a:extLst>
                </a:gridCol>
                <a:gridCol w="887824">
                  <a:extLst>
                    <a:ext uri="{9D8B030D-6E8A-4147-A177-3AD203B41FA5}">
                      <a16:colId xmlns:a16="http://schemas.microsoft.com/office/drawing/2014/main" val="20001"/>
                    </a:ext>
                  </a:extLst>
                </a:gridCol>
                <a:gridCol w="887824">
                  <a:extLst>
                    <a:ext uri="{9D8B030D-6E8A-4147-A177-3AD203B41FA5}">
                      <a16:colId xmlns:a16="http://schemas.microsoft.com/office/drawing/2014/main" val="20002"/>
                    </a:ext>
                  </a:extLst>
                </a:gridCol>
                <a:gridCol w="887824">
                  <a:extLst>
                    <a:ext uri="{9D8B030D-6E8A-4147-A177-3AD203B41FA5}">
                      <a16:colId xmlns:a16="http://schemas.microsoft.com/office/drawing/2014/main" val="20003"/>
                    </a:ext>
                  </a:extLst>
                </a:gridCol>
                <a:gridCol w="887824">
                  <a:extLst>
                    <a:ext uri="{9D8B030D-6E8A-4147-A177-3AD203B41FA5}">
                      <a16:colId xmlns:a16="http://schemas.microsoft.com/office/drawing/2014/main" val="20004"/>
                    </a:ext>
                  </a:extLst>
                </a:gridCol>
                <a:gridCol w="887824">
                  <a:extLst>
                    <a:ext uri="{9D8B030D-6E8A-4147-A177-3AD203B41FA5}">
                      <a16:colId xmlns:a16="http://schemas.microsoft.com/office/drawing/2014/main" val="20005"/>
                    </a:ext>
                  </a:extLst>
                </a:gridCol>
                <a:gridCol w="887824">
                  <a:extLst>
                    <a:ext uri="{9D8B030D-6E8A-4147-A177-3AD203B41FA5}">
                      <a16:colId xmlns:a16="http://schemas.microsoft.com/office/drawing/2014/main" val="20006"/>
                    </a:ext>
                  </a:extLst>
                </a:gridCol>
                <a:gridCol w="887824">
                  <a:extLst>
                    <a:ext uri="{9D8B030D-6E8A-4147-A177-3AD203B41FA5}">
                      <a16:colId xmlns:a16="http://schemas.microsoft.com/office/drawing/2014/main" val="20007"/>
                    </a:ext>
                  </a:extLst>
                </a:gridCol>
                <a:gridCol w="887824">
                  <a:extLst>
                    <a:ext uri="{9D8B030D-6E8A-4147-A177-3AD203B41FA5}">
                      <a16:colId xmlns:a16="http://schemas.microsoft.com/office/drawing/2014/main" val="20008"/>
                    </a:ext>
                  </a:extLst>
                </a:gridCol>
              </a:tblGrid>
              <a:tr h="496275">
                <a:tc gridSpan="9">
                  <a:txBody>
                    <a:bodyPr/>
                    <a:lstStyle/>
                    <a:p>
                      <a:pPr algn="l" fontAlgn="b"/>
                      <a:r>
                        <a:rPr lang="zh-CN" altLang="en-US" sz="2000" b="1" i="0" u="none" strike="noStrike" dirty="0">
                          <a:solidFill>
                            <a:srgbClr val="000000"/>
                          </a:solidFill>
                          <a:effectLst/>
                          <a:latin typeface="+mj-ea"/>
                          <a:ea typeface="+mj-ea"/>
                        </a:rPr>
                        <a:t>专科门诊稳定新症轮候时间（</a:t>
                      </a:r>
                      <a:r>
                        <a:rPr lang="zh-CN" altLang="en-US" sz="2000" b="1" i="0" u="none" strike="noStrike">
                          <a:solidFill>
                            <a:srgbClr val="000000"/>
                          </a:solidFill>
                          <a:effectLst/>
                          <a:latin typeface="+mj-ea"/>
                          <a:ea typeface="+mj-ea"/>
                        </a:rPr>
                        <a:t>周）</a:t>
                      </a:r>
                      <a:r>
                        <a:rPr lang="en-US" altLang="zh-CN" sz="2000" b="1" i="0" u="none" strike="noStrike" baseline="30000">
                          <a:solidFill>
                            <a:srgbClr val="000000"/>
                          </a:solidFill>
                          <a:effectLst/>
                          <a:latin typeface="+mj-ea"/>
                          <a:ea typeface="+mj-ea"/>
                        </a:rPr>
                        <a:t>1</a:t>
                      </a:r>
                      <a:endParaRPr lang="zh-CN" altLang="en-US" sz="2000" b="1" i="0" u="none" strike="noStrike" baseline="30000"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tc hMerge="1">
                  <a:txBody>
                    <a:bodyPr/>
                    <a:lstStyle/>
                    <a:p>
                      <a:pPr algn="l" fontAlgn="b"/>
                      <a:endParaRPr lang="zh-CN" altLang="en-US" sz="1200" b="0" i="0" u="none" strike="noStrike" dirty="0">
                        <a:solidFill>
                          <a:srgbClr val="000000"/>
                        </a:solidFill>
                        <a:effectLst/>
                        <a:latin typeface="+mj-ea"/>
                        <a:ea typeface="+mj-ea"/>
                      </a:endParaRPr>
                    </a:p>
                  </a:txBody>
                  <a:tcPr marL="72000" marR="72000" marT="0" marB="0" anchor="ctr"/>
                </a:tc>
                <a:extLst>
                  <a:ext uri="{0D108BD9-81ED-4DB2-BD59-A6C34878D82A}">
                    <a16:rowId xmlns:a16="http://schemas.microsoft.com/office/drawing/2014/main" val="10000"/>
                  </a:ext>
                </a:extLst>
              </a:tr>
              <a:tr h="496275">
                <a:tc>
                  <a:txBody>
                    <a:bodyPr/>
                    <a:lstStyle/>
                    <a:p>
                      <a:pPr algn="l" fontAlgn="b"/>
                      <a:endParaRPr lang="zh-CN" altLang="en-US" sz="1800" b="0" i="0" u="none" strike="noStrike" dirty="0">
                        <a:solidFill>
                          <a:srgbClr val="000000"/>
                        </a:solidFill>
                        <a:effectLst/>
                        <a:latin typeface="+mj-ea"/>
                        <a:ea typeface="+mj-ea"/>
                      </a:endParaRP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港岛东</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港岛西</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九龙中</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九龙东</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九龙西</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新界东</a:t>
                      </a:r>
                    </a:p>
                  </a:txBody>
                  <a:tcPr marL="72000" marR="72000" marT="0" marB="0" anchor="ctr"/>
                </a:tc>
                <a:tc>
                  <a:txBody>
                    <a:bodyPr/>
                    <a:lstStyle/>
                    <a:p>
                      <a:pPr algn="l" fontAlgn="b"/>
                      <a:r>
                        <a:rPr lang="zh-CN" altLang="en-US" sz="1800" b="0" i="0" u="none" strike="noStrike" dirty="0">
                          <a:solidFill>
                            <a:srgbClr val="000000"/>
                          </a:solidFill>
                          <a:effectLst/>
                          <a:latin typeface="+mj-ea"/>
                          <a:ea typeface="+mj-ea"/>
                        </a:rPr>
                        <a:t>新界西</a:t>
                      </a:r>
                    </a:p>
                  </a:txBody>
                  <a:tcPr marL="72000" marR="72000" marT="0" marB="0" anchor="ctr"/>
                </a:tc>
                <a:tc>
                  <a:txBody>
                    <a:bodyPr/>
                    <a:lstStyle/>
                    <a:p>
                      <a:pPr algn="l" fontAlgn="b"/>
                      <a:r>
                        <a:rPr lang="zh-CN" altLang="en-US" sz="1800" b="1" i="0" u="none" strike="noStrike" dirty="0">
                          <a:solidFill>
                            <a:srgbClr val="000000"/>
                          </a:solidFill>
                          <a:effectLst/>
                          <a:latin typeface="+mj-ea"/>
                          <a:ea typeface="+mj-ea"/>
                        </a:rPr>
                        <a:t>平均值</a:t>
                      </a:r>
                    </a:p>
                  </a:txBody>
                  <a:tcPr marL="72000" marR="72000" marT="0" marB="0" anchor="ctr"/>
                </a:tc>
                <a:extLst>
                  <a:ext uri="{0D108BD9-81ED-4DB2-BD59-A6C34878D82A}">
                    <a16:rowId xmlns:a16="http://schemas.microsoft.com/office/drawing/2014/main" val="10001"/>
                  </a:ext>
                </a:extLst>
              </a:tr>
              <a:tr h="496275">
                <a:tc>
                  <a:txBody>
                    <a:bodyPr/>
                    <a:lstStyle/>
                    <a:p>
                      <a:pPr algn="l" fontAlgn="b"/>
                      <a:r>
                        <a:rPr lang="zh-CN" altLang="en-US" sz="1800" b="1" i="0" u="none" strike="noStrike" dirty="0">
                          <a:solidFill>
                            <a:srgbClr val="000000"/>
                          </a:solidFill>
                          <a:effectLst/>
                          <a:latin typeface="+mj-ea"/>
                          <a:ea typeface="+mj-ea"/>
                        </a:rPr>
                        <a:t>骨科</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94</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87</a:t>
                      </a:r>
                    </a:p>
                  </a:txBody>
                  <a:tcPr marL="72000" marR="72000" marT="0" marB="0" anchor="ctr">
                    <a:solidFill>
                      <a:schemeClr val="accent3">
                        <a:lumMod val="40000"/>
                        <a:lumOff val="60000"/>
                      </a:schemeClr>
                    </a:solidFill>
                  </a:tcPr>
                </a:tc>
                <a:tc>
                  <a:txBody>
                    <a:bodyPr/>
                    <a:lstStyle/>
                    <a:p>
                      <a:pPr algn="r" fontAlgn="b"/>
                      <a:r>
                        <a:rPr lang="en-US" altLang="zh-CN" sz="1800" b="1" i="0" u="none" strike="noStrike" dirty="0">
                          <a:solidFill>
                            <a:schemeClr val="accent1">
                              <a:lumMod val="75000"/>
                            </a:schemeClr>
                          </a:solidFill>
                          <a:effectLst/>
                          <a:latin typeface="+mj-ea"/>
                          <a:ea typeface="+mj-ea"/>
                        </a:rPr>
                        <a:t>144</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117</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104</a:t>
                      </a:r>
                    </a:p>
                  </a:txBody>
                  <a:tcPr marL="72000" marR="72000" marT="0" marB="0" anchor="ctr">
                    <a:solidFill>
                      <a:schemeClr val="accent3">
                        <a:lumMod val="40000"/>
                        <a:lumOff val="60000"/>
                      </a:schemeClr>
                    </a:solidFill>
                  </a:tcPr>
                </a:tc>
                <a:tc>
                  <a:txBody>
                    <a:bodyPr/>
                    <a:lstStyle/>
                    <a:p>
                      <a:pPr algn="r" fontAlgn="b"/>
                      <a:r>
                        <a:rPr lang="en-US" altLang="zh-CN" sz="1800" b="1" i="0" u="none" strike="noStrike" dirty="0">
                          <a:solidFill>
                            <a:schemeClr val="accent1">
                              <a:lumMod val="75000"/>
                            </a:schemeClr>
                          </a:solidFill>
                          <a:effectLst/>
                          <a:latin typeface="+mj-ea"/>
                          <a:ea typeface="+mj-ea"/>
                        </a:rPr>
                        <a:t>176</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a:solidFill>
                            <a:srgbClr val="000000"/>
                          </a:solidFill>
                          <a:effectLst/>
                          <a:latin typeface="+mj-ea"/>
                          <a:ea typeface="+mj-ea"/>
                        </a:rPr>
                        <a:t>99</a:t>
                      </a:r>
                    </a:p>
                  </a:txBody>
                  <a:tcPr marL="72000" marR="72000" marT="0" marB="0" anchor="ctr">
                    <a:solidFill>
                      <a:schemeClr val="accent3">
                        <a:lumMod val="40000"/>
                        <a:lumOff val="60000"/>
                      </a:schemeClr>
                    </a:solidFill>
                  </a:tcPr>
                </a:tc>
                <a:tc>
                  <a:txBody>
                    <a:bodyPr/>
                    <a:lstStyle/>
                    <a:p>
                      <a:pPr algn="r" fontAlgn="b"/>
                      <a:r>
                        <a:rPr lang="en-US" altLang="zh-CN" sz="1800" b="1" i="0" u="none" strike="noStrike">
                          <a:solidFill>
                            <a:srgbClr val="000000"/>
                          </a:solidFill>
                          <a:effectLst/>
                          <a:latin typeface="+mj-ea"/>
                          <a:ea typeface="+mj-ea"/>
                        </a:rPr>
                        <a:t>117 </a:t>
                      </a:r>
                    </a:p>
                  </a:txBody>
                  <a:tcPr marL="72000" marR="72000" marT="0" marB="0" anchor="ctr">
                    <a:solidFill>
                      <a:schemeClr val="accent3">
                        <a:lumMod val="40000"/>
                        <a:lumOff val="60000"/>
                      </a:schemeClr>
                    </a:solidFill>
                  </a:tcPr>
                </a:tc>
                <a:extLst>
                  <a:ext uri="{0D108BD9-81ED-4DB2-BD59-A6C34878D82A}">
                    <a16:rowId xmlns:a16="http://schemas.microsoft.com/office/drawing/2014/main" val="10002"/>
                  </a:ext>
                </a:extLst>
              </a:tr>
              <a:tr h="496275">
                <a:tc>
                  <a:txBody>
                    <a:bodyPr/>
                    <a:lstStyle/>
                    <a:p>
                      <a:pPr algn="l" fontAlgn="b"/>
                      <a:r>
                        <a:rPr lang="zh-CN" altLang="en-US" sz="1800" b="1" i="0" u="none" strike="noStrike" dirty="0">
                          <a:solidFill>
                            <a:srgbClr val="000000"/>
                          </a:solidFill>
                          <a:effectLst/>
                          <a:latin typeface="+mj-ea"/>
                          <a:ea typeface="+mj-ea"/>
                        </a:rPr>
                        <a:t>内科</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a:solidFill>
                            <a:srgbClr val="000000"/>
                          </a:solidFill>
                          <a:effectLst/>
                          <a:latin typeface="+mj-ea"/>
                          <a:ea typeface="+mj-ea"/>
                        </a:rPr>
                        <a:t>91</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a:solidFill>
                            <a:srgbClr val="000000"/>
                          </a:solidFill>
                          <a:effectLst/>
                          <a:latin typeface="+mj-ea"/>
                          <a:ea typeface="+mj-ea"/>
                        </a:rPr>
                        <a:t>96</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105</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a:solidFill>
                            <a:srgbClr val="000000"/>
                          </a:solidFill>
                          <a:effectLst/>
                          <a:latin typeface="+mj-ea"/>
                          <a:ea typeface="+mj-ea"/>
                        </a:rPr>
                        <a:t>104</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a:solidFill>
                            <a:srgbClr val="000000"/>
                          </a:solidFill>
                          <a:effectLst/>
                          <a:latin typeface="+mj-ea"/>
                          <a:ea typeface="+mj-ea"/>
                        </a:rPr>
                        <a:t>87</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102</a:t>
                      </a:r>
                    </a:p>
                  </a:txBody>
                  <a:tcPr marL="72000" marR="72000" marT="0" marB="0" anchor="ctr">
                    <a:solidFill>
                      <a:schemeClr val="accent3">
                        <a:lumMod val="40000"/>
                        <a:lumOff val="60000"/>
                      </a:schemeClr>
                    </a:solidFill>
                  </a:tcPr>
                </a:tc>
                <a:tc>
                  <a:txBody>
                    <a:bodyPr/>
                    <a:lstStyle/>
                    <a:p>
                      <a:pPr algn="r" fontAlgn="b"/>
                      <a:r>
                        <a:rPr lang="en-US" altLang="zh-CN" sz="1800" b="0" i="0" u="none" strike="noStrike" dirty="0">
                          <a:solidFill>
                            <a:srgbClr val="000000"/>
                          </a:solidFill>
                          <a:effectLst/>
                          <a:latin typeface="+mj-ea"/>
                          <a:ea typeface="+mj-ea"/>
                        </a:rPr>
                        <a:t>99</a:t>
                      </a:r>
                    </a:p>
                  </a:txBody>
                  <a:tcPr marL="72000" marR="72000" marT="0" marB="0" anchor="ctr">
                    <a:solidFill>
                      <a:schemeClr val="accent3">
                        <a:lumMod val="40000"/>
                        <a:lumOff val="60000"/>
                      </a:schemeClr>
                    </a:solidFill>
                  </a:tcPr>
                </a:tc>
                <a:tc>
                  <a:txBody>
                    <a:bodyPr/>
                    <a:lstStyle/>
                    <a:p>
                      <a:pPr algn="r" fontAlgn="b"/>
                      <a:r>
                        <a:rPr lang="en-US" altLang="zh-CN" sz="1800" b="1" i="0" u="none" strike="noStrike" dirty="0">
                          <a:solidFill>
                            <a:srgbClr val="000000"/>
                          </a:solidFill>
                          <a:effectLst/>
                          <a:latin typeface="+mj-ea"/>
                          <a:ea typeface="+mj-ea"/>
                        </a:rPr>
                        <a:t>98 </a:t>
                      </a:r>
                    </a:p>
                  </a:txBody>
                  <a:tcPr marL="72000" marR="72000" marT="0" marB="0" anchor="ctr">
                    <a:solidFill>
                      <a:schemeClr val="accent3">
                        <a:lumMod val="40000"/>
                        <a:lumOff val="60000"/>
                      </a:schemeClr>
                    </a:solidFill>
                  </a:tcPr>
                </a:tc>
                <a:extLst>
                  <a:ext uri="{0D108BD9-81ED-4DB2-BD59-A6C34878D82A}">
                    <a16:rowId xmlns:a16="http://schemas.microsoft.com/office/drawing/2014/main" val="10003"/>
                  </a:ext>
                </a:extLst>
              </a:tr>
              <a:tr h="496275">
                <a:tc>
                  <a:txBody>
                    <a:bodyPr/>
                    <a:lstStyle/>
                    <a:p>
                      <a:pPr algn="l" fontAlgn="b"/>
                      <a:r>
                        <a:rPr lang="zh-CN" altLang="en-US" sz="1800" b="0" i="0" u="none" strike="noStrike">
                          <a:solidFill>
                            <a:srgbClr val="000000"/>
                          </a:solidFill>
                          <a:effectLst/>
                          <a:latin typeface="+mj-ea"/>
                          <a:ea typeface="+mj-ea"/>
                        </a:rPr>
                        <a:t>精神科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45</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118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81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117</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78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127</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96</a:t>
                      </a:r>
                    </a:p>
                  </a:txBody>
                  <a:tcPr marL="72000" marR="72000" marT="0" marB="0" anchor="ctr">
                    <a:solidFill>
                      <a:schemeClr val="accent1">
                        <a:lumMod val="20000"/>
                        <a:lumOff val="80000"/>
                      </a:schemeClr>
                    </a:solidFill>
                  </a:tcPr>
                </a:tc>
                <a:tc>
                  <a:txBody>
                    <a:bodyPr/>
                    <a:lstStyle/>
                    <a:p>
                      <a:pPr algn="r" fontAlgn="b"/>
                      <a:r>
                        <a:rPr lang="en-US" altLang="zh-CN" sz="1800" b="1" i="0" u="none" strike="noStrike">
                          <a:solidFill>
                            <a:srgbClr val="000000"/>
                          </a:solidFill>
                          <a:effectLst/>
                          <a:latin typeface="+mj-ea"/>
                          <a:ea typeface="+mj-ea"/>
                        </a:rPr>
                        <a:t>95</a:t>
                      </a:r>
                      <a:r>
                        <a:rPr lang="en-US" altLang="zh-CN" sz="1800" b="0" i="0" u="none" strike="noStrike">
                          <a:solidFill>
                            <a:srgbClr val="000000"/>
                          </a:solidFill>
                          <a:effectLst/>
                          <a:latin typeface="+mj-ea"/>
                          <a:ea typeface="+mj-ea"/>
                        </a:rPr>
                        <a:t>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4"/>
                  </a:ext>
                </a:extLst>
              </a:tr>
              <a:tr h="496275">
                <a:tc>
                  <a:txBody>
                    <a:bodyPr/>
                    <a:lstStyle/>
                    <a:p>
                      <a:pPr algn="l" fontAlgn="b"/>
                      <a:r>
                        <a:rPr lang="zh-CN" altLang="en-US" sz="1800" b="1" i="0" u="none" strike="noStrike" dirty="0">
                          <a:solidFill>
                            <a:srgbClr val="000000"/>
                          </a:solidFill>
                          <a:effectLst/>
                          <a:latin typeface="+mj-ea"/>
                          <a:ea typeface="+mj-ea"/>
                        </a:rPr>
                        <a:t>眼科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61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51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97</a:t>
                      </a:r>
                    </a:p>
                  </a:txBody>
                  <a:tcPr marL="72000" marR="72000" marT="0" marB="0" anchor="ctr">
                    <a:solidFill>
                      <a:schemeClr val="accent1">
                        <a:lumMod val="20000"/>
                        <a:lumOff val="80000"/>
                      </a:schemeClr>
                    </a:solidFill>
                  </a:tcPr>
                </a:tc>
                <a:tc>
                  <a:txBody>
                    <a:bodyPr/>
                    <a:lstStyle/>
                    <a:p>
                      <a:pPr algn="r" fontAlgn="b"/>
                      <a:r>
                        <a:rPr lang="en-US" altLang="zh-CN" sz="1800" b="1" i="0" u="none" strike="noStrike">
                          <a:solidFill>
                            <a:schemeClr val="accent1">
                              <a:lumMod val="75000"/>
                            </a:schemeClr>
                          </a:solidFill>
                          <a:effectLst/>
                          <a:latin typeface="+mj-ea"/>
                          <a:ea typeface="+mj-ea"/>
                        </a:rPr>
                        <a:t>158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67</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69</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67</a:t>
                      </a:r>
                    </a:p>
                  </a:txBody>
                  <a:tcPr marL="72000" marR="72000" marT="0" marB="0" anchor="ctr">
                    <a:solidFill>
                      <a:schemeClr val="accent1">
                        <a:lumMod val="20000"/>
                        <a:lumOff val="80000"/>
                      </a:schemeClr>
                    </a:solidFill>
                  </a:tcPr>
                </a:tc>
                <a:tc>
                  <a:txBody>
                    <a:bodyPr/>
                    <a:lstStyle/>
                    <a:p>
                      <a:pPr algn="r" fontAlgn="b"/>
                      <a:r>
                        <a:rPr lang="en-US" altLang="zh-CN" sz="1800" b="1" i="0" u="none" strike="noStrike" dirty="0">
                          <a:solidFill>
                            <a:srgbClr val="000000"/>
                          </a:solidFill>
                          <a:effectLst/>
                          <a:latin typeface="+mj-ea"/>
                          <a:ea typeface="+mj-ea"/>
                        </a:rPr>
                        <a:t>81</a:t>
                      </a:r>
                      <a:r>
                        <a:rPr lang="en-US" altLang="zh-CN" sz="1800" b="0" i="0" u="none" strike="noStrike" dirty="0">
                          <a:solidFill>
                            <a:srgbClr val="000000"/>
                          </a:solidFill>
                          <a:effectLst/>
                          <a:latin typeface="+mj-ea"/>
                          <a:ea typeface="+mj-ea"/>
                        </a:rPr>
                        <a:t>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5"/>
                  </a:ext>
                </a:extLst>
              </a:tr>
              <a:tr h="496275">
                <a:tc>
                  <a:txBody>
                    <a:bodyPr/>
                    <a:lstStyle/>
                    <a:p>
                      <a:pPr algn="l" fontAlgn="b"/>
                      <a:r>
                        <a:rPr lang="zh-CN" altLang="en-US" sz="1800" b="0" i="0" u="none" strike="noStrike">
                          <a:solidFill>
                            <a:srgbClr val="000000"/>
                          </a:solidFill>
                          <a:effectLst/>
                          <a:latin typeface="+mj-ea"/>
                          <a:ea typeface="+mj-ea"/>
                        </a:rPr>
                        <a:t>妇科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74</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83</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51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68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69</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87</a:t>
                      </a:r>
                    </a:p>
                  </a:txBody>
                  <a:tcPr marL="72000" marR="72000" marT="0" marB="0" anchor="ctr">
                    <a:solidFill>
                      <a:schemeClr val="accent1">
                        <a:lumMod val="20000"/>
                        <a:lumOff val="80000"/>
                      </a:schemeClr>
                    </a:solidFill>
                  </a:tcPr>
                </a:tc>
                <a:tc>
                  <a:txBody>
                    <a:bodyPr/>
                    <a:lstStyle/>
                    <a:p>
                      <a:pPr algn="r" fontAlgn="b"/>
                      <a:r>
                        <a:rPr lang="en-US" altLang="zh-CN" sz="1800" b="1" i="0" u="none" strike="noStrike" dirty="0">
                          <a:solidFill>
                            <a:schemeClr val="accent1">
                              <a:lumMod val="75000"/>
                            </a:schemeClr>
                          </a:solidFill>
                          <a:effectLst/>
                          <a:latin typeface="+mj-ea"/>
                          <a:ea typeface="+mj-ea"/>
                        </a:rPr>
                        <a:t>133</a:t>
                      </a:r>
                    </a:p>
                  </a:txBody>
                  <a:tcPr marL="72000" marR="72000" marT="0" marB="0" anchor="ctr">
                    <a:solidFill>
                      <a:schemeClr val="accent1">
                        <a:lumMod val="20000"/>
                        <a:lumOff val="80000"/>
                      </a:schemeClr>
                    </a:solidFill>
                  </a:tcPr>
                </a:tc>
                <a:tc>
                  <a:txBody>
                    <a:bodyPr/>
                    <a:lstStyle/>
                    <a:p>
                      <a:pPr algn="r" fontAlgn="b"/>
                      <a:r>
                        <a:rPr lang="en-US" altLang="zh-CN" sz="1800" b="1" i="0" u="none" strike="noStrike" dirty="0">
                          <a:solidFill>
                            <a:srgbClr val="000000"/>
                          </a:solidFill>
                          <a:effectLst/>
                          <a:latin typeface="+mj-ea"/>
                          <a:ea typeface="+mj-ea"/>
                        </a:rPr>
                        <a:t>81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6"/>
                  </a:ext>
                </a:extLst>
              </a:tr>
              <a:tr h="496275">
                <a:tc>
                  <a:txBody>
                    <a:bodyPr/>
                    <a:lstStyle/>
                    <a:p>
                      <a:pPr algn="l" fontAlgn="b"/>
                      <a:r>
                        <a:rPr lang="zh-CN" altLang="en-US" sz="1800" b="0" i="0" u="none" strike="noStrike">
                          <a:solidFill>
                            <a:srgbClr val="000000"/>
                          </a:solidFill>
                          <a:effectLst/>
                          <a:latin typeface="+mj-ea"/>
                          <a:ea typeface="+mj-ea"/>
                        </a:rPr>
                        <a:t>外科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81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78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64</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91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51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90</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88</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78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7"/>
                  </a:ext>
                </a:extLst>
              </a:tr>
              <a:tr h="496275">
                <a:tc>
                  <a:txBody>
                    <a:bodyPr/>
                    <a:lstStyle/>
                    <a:p>
                      <a:pPr algn="l" fontAlgn="b"/>
                      <a:r>
                        <a:rPr lang="zh-CN" altLang="en-US" sz="1800" b="0" i="0" u="none" strike="noStrike">
                          <a:solidFill>
                            <a:srgbClr val="000000"/>
                          </a:solidFill>
                          <a:effectLst/>
                          <a:latin typeface="+mj-ea"/>
                          <a:ea typeface="+mj-ea"/>
                        </a:rPr>
                        <a:t>耳鼻喉科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50</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54</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73</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79</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70</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97</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81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72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8"/>
                  </a:ext>
                </a:extLst>
              </a:tr>
              <a:tr h="496275">
                <a:tc>
                  <a:txBody>
                    <a:bodyPr/>
                    <a:lstStyle/>
                    <a:p>
                      <a:pPr algn="l" fontAlgn="b"/>
                      <a:r>
                        <a:rPr lang="zh-CN" altLang="en-US" sz="1800" b="0" i="0" u="none" strike="noStrike">
                          <a:solidFill>
                            <a:srgbClr val="000000"/>
                          </a:solidFill>
                          <a:effectLst/>
                          <a:latin typeface="+mj-ea"/>
                          <a:ea typeface="+mj-ea"/>
                        </a:rPr>
                        <a:t>儿科</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19</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16</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22</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30</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24</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37</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a:solidFill>
                            <a:srgbClr val="000000"/>
                          </a:solidFill>
                          <a:effectLst/>
                          <a:latin typeface="+mj-ea"/>
                          <a:ea typeface="+mj-ea"/>
                        </a:rPr>
                        <a:t>31</a:t>
                      </a:r>
                    </a:p>
                  </a:txBody>
                  <a:tcPr marL="72000" marR="72000" marT="0" marB="0" anchor="ctr">
                    <a:solidFill>
                      <a:schemeClr val="accent1">
                        <a:lumMod val="20000"/>
                        <a:lumOff val="80000"/>
                      </a:schemeClr>
                    </a:solidFill>
                  </a:tcPr>
                </a:tc>
                <a:tc>
                  <a:txBody>
                    <a:bodyPr/>
                    <a:lstStyle/>
                    <a:p>
                      <a:pPr algn="r" fontAlgn="b"/>
                      <a:r>
                        <a:rPr lang="en-US" altLang="zh-CN" sz="1800" b="0" i="0" u="none" strike="noStrike" dirty="0">
                          <a:solidFill>
                            <a:srgbClr val="000000"/>
                          </a:solidFill>
                          <a:effectLst/>
                          <a:latin typeface="+mj-ea"/>
                          <a:ea typeface="+mj-ea"/>
                        </a:rPr>
                        <a:t>26 </a:t>
                      </a:r>
                    </a:p>
                  </a:txBody>
                  <a:tcPr marL="72000" marR="72000" marT="0" marB="0" anchor="ctr">
                    <a:solidFill>
                      <a:schemeClr val="accent1">
                        <a:lumMod val="20000"/>
                        <a:lumOff val="80000"/>
                      </a:schemeClr>
                    </a:solidFill>
                  </a:tcPr>
                </a:tc>
                <a:extLst>
                  <a:ext uri="{0D108BD9-81ED-4DB2-BD59-A6C34878D82A}">
                    <a16:rowId xmlns:a16="http://schemas.microsoft.com/office/drawing/2014/main" val="10009"/>
                  </a:ext>
                </a:extLst>
              </a:tr>
            </a:tbl>
          </a:graphicData>
        </a:graphic>
      </p:graphicFrame>
      <p:sp>
        <p:nvSpPr>
          <p:cNvPr id="7" name="矩形 6">
            <a:extLst>
              <a:ext uri="{FF2B5EF4-FFF2-40B4-BE49-F238E27FC236}">
                <a16:creationId xmlns:a16="http://schemas.microsoft.com/office/drawing/2014/main" id="{ECA4813E-D651-4921-925E-7CF33F3D31F9}"/>
              </a:ext>
            </a:extLst>
          </p:cNvPr>
          <p:cNvSpPr/>
          <p:nvPr/>
        </p:nvSpPr>
        <p:spPr>
          <a:xfrm>
            <a:off x="418292" y="6126767"/>
            <a:ext cx="11152909" cy="276999"/>
          </a:xfrm>
          <a:prstGeom prst="rect">
            <a:avLst/>
          </a:prstGeom>
        </p:spPr>
        <p:txBody>
          <a:bodyPr wrap="square">
            <a:spAutoFit/>
          </a:bodyPr>
          <a:lstStyle/>
          <a:p>
            <a:r>
              <a:rPr lang="en-US" altLang="zh-CN" sz="1200" b="1">
                <a:latin typeface="+mj-ea"/>
              </a:rPr>
              <a:t>1. </a:t>
            </a:r>
            <a:r>
              <a:rPr lang="zh-CN" altLang="en-US" sz="1200" b="1">
                <a:latin typeface="+mj-ea"/>
              </a:rPr>
              <a:t>资料来源：</a:t>
            </a:r>
            <a:r>
              <a:rPr lang="zh-CN" altLang="en-US" sz="1200">
                <a:latin typeface="+mj-ea"/>
              </a:rPr>
              <a:t>香港医院管理局，专科门诊轮候时间统计，截止</a:t>
            </a:r>
            <a:r>
              <a:rPr lang="en-US" altLang="zh-CN" sz="1200">
                <a:latin typeface="+mj-ea"/>
              </a:rPr>
              <a:t>20180731</a:t>
            </a:r>
            <a:endParaRPr lang="en-US" altLang="zh-CN" sz="1200" dirty="0">
              <a:latin typeface="+mj-ea"/>
            </a:endParaRPr>
          </a:p>
        </p:txBody>
      </p:sp>
      <p:grpSp>
        <p:nvGrpSpPr>
          <p:cNvPr id="13" name="组合 12">
            <a:extLst>
              <a:ext uri="{FF2B5EF4-FFF2-40B4-BE49-F238E27FC236}">
                <a16:creationId xmlns:a16="http://schemas.microsoft.com/office/drawing/2014/main" id="{B80FBE26-33D1-483F-956F-603E7EE5A763}"/>
              </a:ext>
            </a:extLst>
          </p:cNvPr>
          <p:cNvGrpSpPr/>
          <p:nvPr/>
        </p:nvGrpSpPr>
        <p:grpSpPr>
          <a:xfrm>
            <a:off x="9087277" y="1006306"/>
            <a:ext cx="2853797" cy="5120460"/>
            <a:chOff x="9023777" y="1076333"/>
            <a:chExt cx="2853797" cy="5218554"/>
          </a:xfrm>
        </p:grpSpPr>
        <p:sp>
          <p:nvSpPr>
            <p:cNvPr id="10" name="矩形 9">
              <a:extLst>
                <a:ext uri="{FF2B5EF4-FFF2-40B4-BE49-F238E27FC236}">
                  <a16:creationId xmlns:a16="http://schemas.microsoft.com/office/drawing/2014/main" id="{E12D8AD3-AE6A-48CC-912A-37EFF1E57E87}"/>
                </a:ext>
              </a:extLst>
            </p:cNvPr>
            <p:cNvSpPr/>
            <p:nvPr>
              <p:custDataLst>
                <p:tags r:id="rId1"/>
              </p:custDataLst>
            </p:nvPr>
          </p:nvSpPr>
          <p:spPr>
            <a:xfrm>
              <a:off x="9593559" y="1076333"/>
              <a:ext cx="1575327" cy="390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900" tIns="45455" rIns="90900" bIns="45455" rtlCol="0" anchor="ctr"/>
            <a:lstStyle/>
            <a:p>
              <a:pPr algn="ctr" fontAlgn="auto">
                <a:spcBef>
                  <a:spcPts val="0"/>
                </a:spcBef>
                <a:spcAft>
                  <a:spcPts val="0"/>
                </a:spcAft>
              </a:pPr>
              <a:r>
                <a:rPr lang="zh-CN" altLang="en-US" b="1" dirty="0">
                  <a:solidFill>
                    <a:schemeClr val="accent1">
                      <a:lumMod val="75000"/>
                    </a:schemeClr>
                  </a:solidFill>
                  <a:cs typeface="+mn-ea"/>
                  <a:sym typeface="+mn-lt"/>
                </a:rPr>
                <a:t>关键发现</a:t>
              </a:r>
            </a:p>
          </p:txBody>
        </p:sp>
        <p:sp>
          <p:nvSpPr>
            <p:cNvPr id="11" name="矩形 10">
              <a:extLst>
                <a:ext uri="{FF2B5EF4-FFF2-40B4-BE49-F238E27FC236}">
                  <a16:creationId xmlns:a16="http://schemas.microsoft.com/office/drawing/2014/main" id="{66BABF4A-13FC-45E7-A183-9FCD9C775C5A}"/>
                </a:ext>
              </a:extLst>
            </p:cNvPr>
            <p:cNvSpPr/>
            <p:nvPr/>
          </p:nvSpPr>
          <p:spPr>
            <a:xfrm>
              <a:off x="9023777" y="1600097"/>
              <a:ext cx="2853797" cy="469479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 typeface="Arial" panose="020B0604020202020204" pitchFamily="34" charset="0"/>
                <a:buChar char="•"/>
              </a:pPr>
              <a:r>
                <a:rPr lang="zh-CN" altLang="en-US" sz="1600">
                  <a:cs typeface="+mn-ea"/>
                  <a:sym typeface="+mn-lt"/>
                </a:rPr>
                <a:t>从当下专科门诊轮候时长来看，医疗设施及人才最为短缺的包括</a:t>
              </a:r>
              <a:r>
                <a:rPr lang="zh-CN" altLang="en-US" sz="1600" b="1">
                  <a:solidFill>
                    <a:schemeClr val="accent1">
                      <a:lumMod val="75000"/>
                    </a:schemeClr>
                  </a:solidFill>
                  <a:cs typeface="+mn-ea"/>
                  <a:sym typeface="+mn-lt"/>
                </a:rPr>
                <a:t>骨科、内科、眼科及精神科、妇科等科室</a:t>
              </a:r>
              <a:endParaRPr lang="en-US" altLang="zh-CN" sz="1600" b="1">
                <a:solidFill>
                  <a:schemeClr val="accent1">
                    <a:lumMod val="75000"/>
                  </a:schemeClr>
                </a:solidFill>
                <a:cs typeface="+mn-ea"/>
                <a:sym typeface="+mn-lt"/>
              </a:endParaRPr>
            </a:p>
            <a:p>
              <a:pPr marL="285750" indent="-285750">
                <a:lnSpc>
                  <a:spcPct val="150000"/>
                </a:lnSpc>
                <a:buFont typeface="Arial" panose="020B0604020202020204" pitchFamily="34" charset="0"/>
                <a:buChar char="•"/>
              </a:pPr>
              <a:r>
                <a:rPr lang="zh-CN" altLang="en-US" sz="1600">
                  <a:solidFill>
                    <a:schemeClr val="tx1"/>
                  </a:solidFill>
                  <a:cs typeface="+mn-ea"/>
                  <a:sym typeface="+mn-lt"/>
                </a:rPr>
                <a:t>香港公立医院专科门诊的预约等候时间的</a:t>
              </a:r>
              <a:r>
                <a:rPr lang="zh-CN" altLang="en-US" sz="1600" b="1">
                  <a:solidFill>
                    <a:schemeClr val="accent1">
                      <a:lumMod val="75000"/>
                    </a:schemeClr>
                  </a:solidFill>
                  <a:cs typeface="+mn-ea"/>
                  <a:sym typeface="+mn-lt"/>
                </a:rPr>
                <a:t>中位数最多</a:t>
              </a:r>
              <a:r>
                <a:rPr lang="en-US" altLang="zh-CN" sz="1600" b="1">
                  <a:solidFill>
                    <a:schemeClr val="accent1">
                      <a:lumMod val="75000"/>
                    </a:schemeClr>
                  </a:solidFill>
                  <a:cs typeface="+mn-ea"/>
                  <a:sym typeface="+mn-lt"/>
                </a:rPr>
                <a:t>120</a:t>
              </a:r>
              <a:r>
                <a:rPr lang="zh-CN" altLang="en-US" sz="1600" b="1">
                  <a:solidFill>
                    <a:schemeClr val="accent1">
                      <a:lumMod val="75000"/>
                    </a:schemeClr>
                  </a:solidFill>
                  <a:cs typeface="+mn-ea"/>
                  <a:sym typeface="+mn-lt"/>
                </a:rPr>
                <a:t>周左右</a:t>
              </a:r>
            </a:p>
            <a:p>
              <a:pPr marL="285750" indent="-285750">
                <a:lnSpc>
                  <a:spcPct val="150000"/>
                </a:lnSpc>
                <a:buFont typeface="Arial" panose="020B0604020202020204" pitchFamily="34" charset="0"/>
                <a:buChar char="•"/>
              </a:pPr>
              <a:r>
                <a:rPr lang="zh-CN" altLang="en-US" sz="1600" b="1">
                  <a:solidFill>
                    <a:schemeClr val="accent1">
                      <a:lumMod val="75000"/>
                    </a:schemeClr>
                  </a:solidFill>
                  <a:cs typeface="+mn-ea"/>
                  <a:sym typeface="+mn-lt"/>
                </a:rPr>
                <a:t>内科、外科、精神科都只有不足</a:t>
              </a:r>
              <a:r>
                <a:rPr lang="en-US" altLang="zh-CN" sz="1600" b="1">
                  <a:solidFill>
                    <a:schemeClr val="accent1">
                      <a:lumMod val="75000"/>
                    </a:schemeClr>
                  </a:solidFill>
                  <a:cs typeface="+mn-ea"/>
                  <a:sym typeface="+mn-lt"/>
                </a:rPr>
                <a:t>10%</a:t>
              </a:r>
              <a:r>
                <a:rPr lang="zh-CN" altLang="en-US" sz="1600" b="1">
                  <a:solidFill>
                    <a:schemeClr val="accent1">
                      <a:lumMod val="75000"/>
                    </a:schemeClr>
                  </a:solidFill>
                  <a:cs typeface="+mn-ea"/>
                  <a:sym typeface="+mn-lt"/>
                </a:rPr>
                <a:t>的紧急病患能够在一周内得到治疗</a:t>
              </a:r>
            </a:p>
          </p:txBody>
        </p:sp>
        <p:cxnSp>
          <p:nvCxnSpPr>
            <p:cNvPr id="12" name="直接连接符 11">
              <a:extLst>
                <a:ext uri="{FF2B5EF4-FFF2-40B4-BE49-F238E27FC236}">
                  <a16:creationId xmlns:a16="http://schemas.microsoft.com/office/drawing/2014/main" id="{FA631DCF-015C-42E7-BBEE-F9F2BA1905E9}"/>
                </a:ext>
              </a:extLst>
            </p:cNvPr>
            <p:cNvCxnSpPr>
              <a:cxnSpLocks/>
            </p:cNvCxnSpPr>
            <p:nvPr/>
          </p:nvCxnSpPr>
          <p:spPr>
            <a:xfrm flipV="1">
              <a:off x="9023777" y="1456853"/>
              <a:ext cx="2844000" cy="9625"/>
            </a:xfrm>
            <a:prstGeom prst="line">
              <a:avLst/>
            </a:prstGeom>
            <a:ln/>
          </p:spPr>
          <p:style>
            <a:lnRef idx="3">
              <a:schemeClr val="dk1"/>
            </a:lnRef>
            <a:fillRef idx="0">
              <a:schemeClr val="dk1"/>
            </a:fillRef>
            <a:effectRef idx="2">
              <a:schemeClr val="dk1"/>
            </a:effectRef>
            <a:fontRef idx="minor">
              <a:schemeClr val="tx1"/>
            </a:fontRef>
          </p:style>
        </p:cxnSp>
      </p:grpSp>
      <p:sp>
        <p:nvSpPr>
          <p:cNvPr id="14" name="梯形 13">
            <a:extLst>
              <a:ext uri="{FF2B5EF4-FFF2-40B4-BE49-F238E27FC236}">
                <a16:creationId xmlns:a16="http://schemas.microsoft.com/office/drawing/2014/main" id="{E0D0F61B-004E-424B-8897-EA727A6EA5D2}"/>
              </a:ext>
            </a:extLst>
          </p:cNvPr>
          <p:cNvSpPr/>
          <p:nvPr/>
        </p:nvSpPr>
        <p:spPr>
          <a:xfrm rot="5400000">
            <a:off x="6387012" y="3536737"/>
            <a:ext cx="5040000" cy="360528"/>
          </a:xfrm>
          <a:prstGeom prst="trapezoid">
            <a:avLst/>
          </a:prstGeom>
          <a:solidFill>
            <a:schemeClr val="bg1">
              <a:lumMod val="8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l">
              <a:lnSpc>
                <a:spcPct val="90000"/>
              </a:lnSpc>
              <a:spcAft>
                <a:spcPts val="1000"/>
              </a:spcAft>
              <a:buAutoNum type="arabicPeriod"/>
            </a:pPr>
            <a:endParaRPr lang="zh-CN" altLang="en-US" b="1" kern="0">
              <a:solidFill>
                <a:prstClr val="black"/>
              </a:solidFill>
              <a:ea typeface="华文楷体"/>
            </a:endParaRPr>
          </a:p>
        </p:txBody>
      </p:sp>
    </p:spTree>
    <p:extLst>
      <p:ext uri="{BB962C8B-B14F-4D97-AF65-F5344CB8AC3E}">
        <p14:creationId xmlns:p14="http://schemas.microsoft.com/office/powerpoint/2010/main" val="4193681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0572B-C280-4B71-BDA2-80C65BEF549D}"/>
              </a:ext>
            </a:extLst>
          </p:cNvPr>
          <p:cNvSpPr>
            <a:spLocks noGrp="1"/>
          </p:cNvSpPr>
          <p:nvPr>
            <p:ph type="title"/>
          </p:nvPr>
        </p:nvSpPr>
        <p:spPr>
          <a:xfrm>
            <a:off x="304919" y="234865"/>
            <a:ext cx="11487527" cy="786544"/>
          </a:xfrm>
        </p:spPr>
        <p:txBody>
          <a:bodyPr/>
          <a:lstStyle/>
          <a:p>
            <a:r>
              <a:rPr lang="zh-CN" altLang="en-US" sz="2400">
                <a:latin typeface="+mn-lt"/>
                <a:ea typeface="+mn-ea"/>
                <a:cs typeface="+mn-ea"/>
                <a:sym typeface="+mn-lt"/>
              </a:rPr>
              <a:t>平安智能影像产品可提供</a:t>
            </a:r>
            <a:r>
              <a:rPr lang="en-US" altLang="zh-CN" sz="2400">
                <a:latin typeface="+mn-lt"/>
                <a:ea typeface="+mn-ea"/>
                <a:cs typeface="+mn-ea"/>
                <a:sym typeface="+mn-lt"/>
              </a:rPr>
              <a:t>20+</a:t>
            </a:r>
            <a:r>
              <a:rPr lang="zh-CN" altLang="en-US" sz="2400">
                <a:latin typeface="+mn-lt"/>
                <a:ea typeface="+mn-ea"/>
                <a:cs typeface="+mn-ea"/>
                <a:sym typeface="+mn-lt"/>
              </a:rPr>
              <a:t>产品及方案，覆盖人体多部位，服务临床多科室</a:t>
            </a:r>
            <a:endParaRPr lang="zh-CN" altLang="en-US" sz="2400" baseline="30000">
              <a:latin typeface="+mn-lt"/>
              <a:ea typeface="+mn-ea"/>
              <a:cs typeface="+mn-ea"/>
              <a:sym typeface="+mn-lt"/>
            </a:endParaRPr>
          </a:p>
        </p:txBody>
      </p:sp>
      <p:grpSp>
        <p:nvGrpSpPr>
          <p:cNvPr id="78" name="组合 77">
            <a:extLst>
              <a:ext uri="{FF2B5EF4-FFF2-40B4-BE49-F238E27FC236}">
                <a16:creationId xmlns:a16="http://schemas.microsoft.com/office/drawing/2014/main" id="{C4BF99AB-D695-4E6C-BDE3-A76EC11076EA}"/>
              </a:ext>
            </a:extLst>
          </p:cNvPr>
          <p:cNvGrpSpPr/>
          <p:nvPr/>
        </p:nvGrpSpPr>
        <p:grpSpPr>
          <a:xfrm>
            <a:off x="3387554" y="1527017"/>
            <a:ext cx="2447913" cy="4485788"/>
            <a:chOff x="3459570" y="1882817"/>
            <a:chExt cx="2588710" cy="3901462"/>
          </a:xfrm>
          <a:solidFill>
            <a:sysClr val="windowText" lastClr="000000">
              <a:lumMod val="95000"/>
            </a:sysClr>
          </a:solidFill>
        </p:grpSpPr>
        <p:grpSp>
          <p:nvGrpSpPr>
            <p:cNvPr id="79" name="组合 78">
              <a:extLst>
                <a:ext uri="{FF2B5EF4-FFF2-40B4-BE49-F238E27FC236}">
                  <a16:creationId xmlns:a16="http://schemas.microsoft.com/office/drawing/2014/main" id="{4D25DA31-8E0E-4443-AB11-79B8AEABEF1E}"/>
                </a:ext>
              </a:extLst>
            </p:cNvPr>
            <p:cNvGrpSpPr/>
            <p:nvPr/>
          </p:nvGrpSpPr>
          <p:grpSpPr>
            <a:xfrm>
              <a:off x="3459570" y="1882817"/>
              <a:ext cx="243840" cy="193965"/>
              <a:chOff x="4892040" y="1485900"/>
              <a:chExt cx="243840" cy="236220"/>
            </a:xfrm>
            <a:grpFill/>
          </p:grpSpPr>
          <p:cxnSp>
            <p:nvCxnSpPr>
              <p:cNvPr id="90" name="直接连接符 89">
                <a:extLst>
                  <a:ext uri="{FF2B5EF4-FFF2-40B4-BE49-F238E27FC236}">
                    <a16:creationId xmlns:a16="http://schemas.microsoft.com/office/drawing/2014/main" id="{11C6AD8C-C905-4D75-94C2-525F76264CD4}"/>
                  </a:ext>
                </a:extLst>
              </p:cNvPr>
              <p:cNvCxnSpPr>
                <a:cxnSpLocks/>
              </p:cNvCxnSpPr>
              <p:nvPr/>
            </p:nvCxnSpPr>
            <p:spPr>
              <a:xfrm>
                <a:off x="4892040" y="1485900"/>
                <a:ext cx="243840" cy="0"/>
              </a:xfrm>
              <a:prstGeom prst="line">
                <a:avLst/>
              </a:prstGeom>
              <a:grpFill/>
              <a:ln w="12700" cap="rnd" cmpd="sng" algn="ctr">
                <a:noFill/>
                <a:prstDash val="solid"/>
                <a:round/>
                <a:headEnd type="none" w="med" len="med"/>
                <a:tailEnd type="none" w="med" len="med"/>
              </a:ln>
              <a:effectLst/>
            </p:spPr>
          </p:cxnSp>
          <p:cxnSp>
            <p:nvCxnSpPr>
              <p:cNvPr id="92" name="直接连接符 91">
                <a:extLst>
                  <a:ext uri="{FF2B5EF4-FFF2-40B4-BE49-F238E27FC236}">
                    <a16:creationId xmlns:a16="http://schemas.microsoft.com/office/drawing/2014/main" id="{AD24D589-DB45-4646-BB3D-148794D6B41A}"/>
                  </a:ext>
                </a:extLst>
              </p:cNvPr>
              <p:cNvCxnSpPr>
                <a:cxnSpLocks/>
              </p:cNvCxnSpPr>
              <p:nvPr/>
            </p:nvCxnSpPr>
            <p:spPr>
              <a:xfrm>
                <a:off x="4892040" y="1485900"/>
                <a:ext cx="0" cy="236220"/>
              </a:xfrm>
              <a:prstGeom prst="line">
                <a:avLst/>
              </a:prstGeom>
              <a:grpFill/>
              <a:ln w="12700" cap="rnd" cmpd="sng" algn="ctr">
                <a:noFill/>
                <a:prstDash val="solid"/>
                <a:round/>
                <a:headEnd type="none" w="med" len="med"/>
                <a:tailEnd type="none" w="med" len="med"/>
              </a:ln>
              <a:effectLst/>
            </p:spPr>
          </p:cxnSp>
        </p:grpSp>
        <p:grpSp>
          <p:nvGrpSpPr>
            <p:cNvPr id="80" name="组合 79">
              <a:extLst>
                <a:ext uri="{FF2B5EF4-FFF2-40B4-BE49-F238E27FC236}">
                  <a16:creationId xmlns:a16="http://schemas.microsoft.com/office/drawing/2014/main" id="{DFA3EABD-4D40-4A6C-BB2F-CA916765C7C9}"/>
                </a:ext>
              </a:extLst>
            </p:cNvPr>
            <p:cNvGrpSpPr/>
            <p:nvPr/>
          </p:nvGrpSpPr>
          <p:grpSpPr>
            <a:xfrm flipH="1">
              <a:off x="5804440" y="1882817"/>
              <a:ext cx="243840" cy="193965"/>
              <a:chOff x="4892040" y="1485900"/>
              <a:chExt cx="243840" cy="236220"/>
            </a:xfrm>
            <a:grpFill/>
          </p:grpSpPr>
          <p:cxnSp>
            <p:nvCxnSpPr>
              <p:cNvPr id="88" name="直接连接符 87">
                <a:extLst>
                  <a:ext uri="{FF2B5EF4-FFF2-40B4-BE49-F238E27FC236}">
                    <a16:creationId xmlns:a16="http://schemas.microsoft.com/office/drawing/2014/main" id="{A146FB9A-A3C3-42FC-ABA4-0F4F127F2F71}"/>
                  </a:ext>
                </a:extLst>
              </p:cNvPr>
              <p:cNvCxnSpPr>
                <a:cxnSpLocks/>
              </p:cNvCxnSpPr>
              <p:nvPr/>
            </p:nvCxnSpPr>
            <p:spPr>
              <a:xfrm>
                <a:off x="4892040" y="1485900"/>
                <a:ext cx="243840" cy="0"/>
              </a:xfrm>
              <a:prstGeom prst="line">
                <a:avLst/>
              </a:prstGeom>
              <a:grpFill/>
              <a:ln w="12700" cap="rnd" cmpd="sng" algn="ctr">
                <a:noFill/>
                <a:prstDash val="solid"/>
                <a:round/>
                <a:headEnd type="none" w="med" len="med"/>
                <a:tailEnd type="none" w="med" len="med"/>
              </a:ln>
              <a:effectLst/>
            </p:spPr>
          </p:cxnSp>
          <p:cxnSp>
            <p:nvCxnSpPr>
              <p:cNvPr id="89" name="直接连接符 88">
                <a:extLst>
                  <a:ext uri="{FF2B5EF4-FFF2-40B4-BE49-F238E27FC236}">
                    <a16:creationId xmlns:a16="http://schemas.microsoft.com/office/drawing/2014/main" id="{4EDB8E95-5E70-4AAF-8516-1D2301ED8125}"/>
                  </a:ext>
                </a:extLst>
              </p:cNvPr>
              <p:cNvCxnSpPr>
                <a:cxnSpLocks/>
              </p:cNvCxnSpPr>
              <p:nvPr/>
            </p:nvCxnSpPr>
            <p:spPr>
              <a:xfrm>
                <a:off x="4892040" y="1485900"/>
                <a:ext cx="0" cy="236220"/>
              </a:xfrm>
              <a:prstGeom prst="line">
                <a:avLst/>
              </a:prstGeom>
              <a:grpFill/>
              <a:ln w="12700" cap="rnd" cmpd="sng" algn="ctr">
                <a:noFill/>
                <a:prstDash val="solid"/>
                <a:round/>
                <a:headEnd type="none" w="med" len="med"/>
                <a:tailEnd type="none" w="med" len="med"/>
              </a:ln>
              <a:effectLst/>
            </p:spPr>
          </p:cxnSp>
        </p:grpSp>
        <p:grpSp>
          <p:nvGrpSpPr>
            <p:cNvPr id="81" name="组合 80">
              <a:extLst>
                <a:ext uri="{FF2B5EF4-FFF2-40B4-BE49-F238E27FC236}">
                  <a16:creationId xmlns:a16="http://schemas.microsoft.com/office/drawing/2014/main" id="{9BD65F85-8F15-42A6-94B4-0210BEA7C99B}"/>
                </a:ext>
              </a:extLst>
            </p:cNvPr>
            <p:cNvGrpSpPr/>
            <p:nvPr/>
          </p:nvGrpSpPr>
          <p:grpSpPr>
            <a:xfrm flipV="1">
              <a:off x="3459570" y="5590314"/>
              <a:ext cx="243840" cy="193965"/>
              <a:chOff x="4892040" y="1485900"/>
              <a:chExt cx="243840" cy="236220"/>
            </a:xfrm>
            <a:grpFill/>
          </p:grpSpPr>
          <p:cxnSp>
            <p:nvCxnSpPr>
              <p:cNvPr id="86" name="直接连接符 85">
                <a:extLst>
                  <a:ext uri="{FF2B5EF4-FFF2-40B4-BE49-F238E27FC236}">
                    <a16:creationId xmlns:a16="http://schemas.microsoft.com/office/drawing/2014/main" id="{E2801B9F-E6AF-4A43-BBC1-160799E04D83}"/>
                  </a:ext>
                </a:extLst>
              </p:cNvPr>
              <p:cNvCxnSpPr>
                <a:cxnSpLocks/>
              </p:cNvCxnSpPr>
              <p:nvPr/>
            </p:nvCxnSpPr>
            <p:spPr>
              <a:xfrm>
                <a:off x="4892040" y="1485900"/>
                <a:ext cx="243840" cy="0"/>
              </a:xfrm>
              <a:prstGeom prst="line">
                <a:avLst/>
              </a:prstGeom>
              <a:grpFill/>
              <a:ln w="12700" cap="rnd" cmpd="sng" algn="ctr">
                <a:noFill/>
                <a:prstDash val="solid"/>
                <a:round/>
                <a:headEnd type="none" w="med" len="med"/>
                <a:tailEnd type="none" w="med" len="med"/>
              </a:ln>
              <a:effectLst/>
            </p:spPr>
          </p:cxnSp>
          <p:cxnSp>
            <p:nvCxnSpPr>
              <p:cNvPr id="87" name="直接连接符 86">
                <a:extLst>
                  <a:ext uri="{FF2B5EF4-FFF2-40B4-BE49-F238E27FC236}">
                    <a16:creationId xmlns:a16="http://schemas.microsoft.com/office/drawing/2014/main" id="{D77E6487-4D8C-4693-90B3-3ABE5BE6D84E}"/>
                  </a:ext>
                </a:extLst>
              </p:cNvPr>
              <p:cNvCxnSpPr>
                <a:cxnSpLocks/>
              </p:cNvCxnSpPr>
              <p:nvPr/>
            </p:nvCxnSpPr>
            <p:spPr>
              <a:xfrm>
                <a:off x="4892040" y="1485900"/>
                <a:ext cx="0" cy="236220"/>
              </a:xfrm>
              <a:prstGeom prst="line">
                <a:avLst/>
              </a:prstGeom>
              <a:grpFill/>
              <a:ln w="12700" cap="rnd" cmpd="sng" algn="ctr">
                <a:noFill/>
                <a:prstDash val="solid"/>
                <a:round/>
                <a:headEnd type="none" w="med" len="med"/>
                <a:tailEnd type="none" w="med" len="med"/>
              </a:ln>
              <a:effectLst/>
            </p:spPr>
          </p:cxnSp>
        </p:grpSp>
        <p:grpSp>
          <p:nvGrpSpPr>
            <p:cNvPr id="82" name="组合 81">
              <a:extLst>
                <a:ext uri="{FF2B5EF4-FFF2-40B4-BE49-F238E27FC236}">
                  <a16:creationId xmlns:a16="http://schemas.microsoft.com/office/drawing/2014/main" id="{FD144177-0D40-4047-A663-E1DBF0432A86}"/>
                </a:ext>
              </a:extLst>
            </p:cNvPr>
            <p:cNvGrpSpPr/>
            <p:nvPr/>
          </p:nvGrpSpPr>
          <p:grpSpPr>
            <a:xfrm flipH="1" flipV="1">
              <a:off x="5804440" y="5590314"/>
              <a:ext cx="243840" cy="193965"/>
              <a:chOff x="4892040" y="1485900"/>
              <a:chExt cx="243840" cy="236220"/>
            </a:xfrm>
            <a:grpFill/>
          </p:grpSpPr>
          <p:cxnSp>
            <p:nvCxnSpPr>
              <p:cNvPr id="84" name="直接连接符 83">
                <a:extLst>
                  <a:ext uri="{FF2B5EF4-FFF2-40B4-BE49-F238E27FC236}">
                    <a16:creationId xmlns:a16="http://schemas.microsoft.com/office/drawing/2014/main" id="{04C6B629-475B-443B-9772-FFD5DD4629FB}"/>
                  </a:ext>
                </a:extLst>
              </p:cNvPr>
              <p:cNvCxnSpPr>
                <a:cxnSpLocks/>
              </p:cNvCxnSpPr>
              <p:nvPr/>
            </p:nvCxnSpPr>
            <p:spPr>
              <a:xfrm>
                <a:off x="4892040" y="1485900"/>
                <a:ext cx="243840" cy="0"/>
              </a:xfrm>
              <a:prstGeom prst="line">
                <a:avLst/>
              </a:prstGeom>
              <a:grpFill/>
              <a:ln w="12700" cap="rnd" cmpd="sng" algn="ctr">
                <a:noFill/>
                <a:prstDash val="solid"/>
                <a:round/>
                <a:headEnd type="none" w="med" len="med"/>
                <a:tailEnd type="none" w="med" len="med"/>
              </a:ln>
              <a:effectLst/>
            </p:spPr>
          </p:cxnSp>
          <p:cxnSp>
            <p:nvCxnSpPr>
              <p:cNvPr id="85" name="直接连接符 84">
                <a:extLst>
                  <a:ext uri="{FF2B5EF4-FFF2-40B4-BE49-F238E27FC236}">
                    <a16:creationId xmlns:a16="http://schemas.microsoft.com/office/drawing/2014/main" id="{7D33F255-7B7A-4A51-AF63-1F2FF7F74B15}"/>
                  </a:ext>
                </a:extLst>
              </p:cNvPr>
              <p:cNvCxnSpPr>
                <a:cxnSpLocks/>
              </p:cNvCxnSpPr>
              <p:nvPr/>
            </p:nvCxnSpPr>
            <p:spPr>
              <a:xfrm>
                <a:off x="4892040" y="1485900"/>
                <a:ext cx="0" cy="236220"/>
              </a:xfrm>
              <a:prstGeom prst="line">
                <a:avLst/>
              </a:prstGeom>
              <a:grpFill/>
              <a:ln w="12700" cap="rnd" cmpd="sng" algn="ctr">
                <a:noFill/>
                <a:prstDash val="solid"/>
                <a:round/>
                <a:headEnd type="none" w="med" len="med"/>
                <a:tailEnd type="none" w="med" len="med"/>
              </a:ln>
              <a:effectLst/>
            </p:spPr>
          </p:cxnSp>
        </p:grpSp>
        <p:sp>
          <p:nvSpPr>
            <p:cNvPr id="83" name="矩形 82">
              <a:extLst>
                <a:ext uri="{FF2B5EF4-FFF2-40B4-BE49-F238E27FC236}">
                  <a16:creationId xmlns:a16="http://schemas.microsoft.com/office/drawing/2014/main" id="{4A616F4E-3A7F-4C79-9AD2-89924AEE532D}"/>
                </a:ext>
              </a:extLst>
            </p:cNvPr>
            <p:cNvSpPr/>
            <p:nvPr/>
          </p:nvSpPr>
          <p:spPr>
            <a:xfrm>
              <a:off x="3459570" y="1882817"/>
              <a:ext cx="2588710" cy="3901456"/>
            </a:xfrm>
            <a:prstGeom prst="rect">
              <a:avLst/>
            </a:prstGeom>
            <a:solidFill>
              <a:schemeClr val="bg1">
                <a:lumMod val="95000"/>
              </a:schemeClr>
            </a:solidFill>
            <a:ln w="10795" cap="flat" cmpd="sng" algn="ctr">
              <a:noFill/>
              <a:prstDash val="solid"/>
            </a:ln>
            <a:effectLst>
              <a:outerShdw blurRad="63500" sx="102000" sy="102000" algn="ctr" rotWithShape="0">
                <a:srgbClr val="FE8637">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grpSp>
      <p:sp>
        <p:nvSpPr>
          <p:cNvPr id="93" name="矩形 92">
            <a:extLst>
              <a:ext uri="{FF2B5EF4-FFF2-40B4-BE49-F238E27FC236}">
                <a16:creationId xmlns:a16="http://schemas.microsoft.com/office/drawing/2014/main" id="{00129975-C28C-4AC5-89C5-42D369300DB1}"/>
              </a:ext>
            </a:extLst>
          </p:cNvPr>
          <p:cNvSpPr/>
          <p:nvPr/>
        </p:nvSpPr>
        <p:spPr>
          <a:xfrm>
            <a:off x="3600692" y="1638047"/>
            <a:ext cx="2037532" cy="4445231"/>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9525" cap="rnd" cmpd="sng" algn="ctr">
            <a:noFill/>
            <a:prstDash val="solid"/>
            <a:round/>
            <a:headEnd type="none" w="med" len="med"/>
            <a:tailEnd type="none" w="med" len="med"/>
          </a:ln>
          <a:effectLst/>
        </p:spPr>
        <p:txBody>
          <a:bodyPr wrap="none" lIns="0" tIns="0" rIns="0" bIns="0" rtlCol="0" anchor="ctr"/>
          <a:lstStyle/>
          <a:p>
            <a:pPr marL="0" marR="0" lvl="0" indent="0" algn="ctr" defTabSz="914400" eaLnBrk="1" fontAlgn="auto" latinLnBrk="0" hangingPunct="1">
              <a:lnSpc>
                <a:spcPct val="90000"/>
              </a:lnSpc>
              <a:spcBef>
                <a:spcPts val="0"/>
              </a:spcBef>
              <a:spcAft>
                <a:spcPts val="1000"/>
              </a:spcAft>
              <a:buClrTx/>
              <a:buSzTx/>
              <a:buFontTx/>
              <a:buNone/>
              <a:tabLst/>
              <a:defRPr/>
            </a:pPr>
            <a:endParaRPr kumimoji="0" lang="en-US" sz="1200" b="1" i="0" u="none" strike="noStrike" kern="0" cap="none" spc="0" normalizeH="0" baseline="0" noProof="0">
              <a:ln>
                <a:noFill/>
              </a:ln>
              <a:solidFill>
                <a:prstClr val="white"/>
              </a:solidFill>
              <a:effectLst/>
              <a:uLnTx/>
              <a:uFillTx/>
              <a:latin typeface="Arial"/>
              <a:ea typeface="华文楷体"/>
              <a:cs typeface="+mn-ea"/>
              <a:sym typeface="+mn-lt"/>
            </a:endParaRPr>
          </a:p>
        </p:txBody>
      </p:sp>
      <p:sp>
        <p:nvSpPr>
          <p:cNvPr id="94" name="矩形 93">
            <a:extLst>
              <a:ext uri="{FF2B5EF4-FFF2-40B4-BE49-F238E27FC236}">
                <a16:creationId xmlns:a16="http://schemas.microsoft.com/office/drawing/2014/main" id="{21601BBA-954B-4312-81BE-737A4BCA988D}"/>
              </a:ext>
            </a:extLst>
          </p:cNvPr>
          <p:cNvSpPr/>
          <p:nvPr/>
        </p:nvSpPr>
        <p:spPr bwMode="auto">
          <a:xfrm>
            <a:off x="5741170" y="1446787"/>
            <a:ext cx="2563825" cy="1428392"/>
          </a:xfrm>
          <a:prstGeom prst="rect">
            <a:avLst/>
          </a:prstGeom>
          <a:noFill/>
          <a:ln w="9525" cap="rnd" cmpd="sng" algn="ctr">
            <a:noFill/>
            <a:prstDash val="solid"/>
            <a:round/>
            <a:headEnd type="none" w="med" len="med"/>
            <a:tailEnd type="none" w="med" len="me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95" name="矩形 94">
            <a:extLst>
              <a:ext uri="{FF2B5EF4-FFF2-40B4-BE49-F238E27FC236}">
                <a16:creationId xmlns:a16="http://schemas.microsoft.com/office/drawing/2014/main" id="{E3A34AE3-1B3F-4B4E-9864-54CF9CC9B920}"/>
              </a:ext>
            </a:extLst>
          </p:cNvPr>
          <p:cNvSpPr/>
          <p:nvPr/>
        </p:nvSpPr>
        <p:spPr bwMode="auto">
          <a:xfrm>
            <a:off x="5801216" y="3000212"/>
            <a:ext cx="2563825" cy="1430477"/>
          </a:xfrm>
          <a:prstGeom prst="rect">
            <a:avLst/>
          </a:prstGeom>
          <a:noFill/>
          <a:ln w="9525" cap="rnd" cmpd="sng" algn="ctr">
            <a:noFill/>
            <a:prstDash val="solid"/>
            <a:round/>
            <a:headEnd type="none" w="med" len="med"/>
            <a:tailEnd type="none" w="med" len="me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96" name="矩形 95">
            <a:extLst>
              <a:ext uri="{FF2B5EF4-FFF2-40B4-BE49-F238E27FC236}">
                <a16:creationId xmlns:a16="http://schemas.microsoft.com/office/drawing/2014/main" id="{C3CD950F-0F3D-479E-A3E4-7CD4E3B1A7C9}"/>
              </a:ext>
            </a:extLst>
          </p:cNvPr>
          <p:cNvSpPr/>
          <p:nvPr/>
        </p:nvSpPr>
        <p:spPr bwMode="auto">
          <a:xfrm>
            <a:off x="5801218" y="4541038"/>
            <a:ext cx="2563825" cy="1430476"/>
          </a:xfrm>
          <a:prstGeom prst="rect">
            <a:avLst/>
          </a:prstGeom>
          <a:noFill/>
          <a:ln w="9525" cap="rnd" cmpd="sng" algn="ctr">
            <a:noFill/>
            <a:prstDash val="solid"/>
            <a:round/>
            <a:headEnd type="none" w="med" len="med"/>
            <a:tailEnd type="none" w="med" len="me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97" name="椭圆 96">
            <a:extLst>
              <a:ext uri="{FF2B5EF4-FFF2-40B4-BE49-F238E27FC236}">
                <a16:creationId xmlns:a16="http://schemas.microsoft.com/office/drawing/2014/main" id="{FF7A8930-1D18-4384-8767-B46A78241DCD}"/>
              </a:ext>
            </a:extLst>
          </p:cNvPr>
          <p:cNvSpPr/>
          <p:nvPr/>
        </p:nvSpPr>
        <p:spPr>
          <a:xfrm>
            <a:off x="4362860" y="1814888"/>
            <a:ext cx="231973"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98" name="椭圆 97">
            <a:extLst>
              <a:ext uri="{FF2B5EF4-FFF2-40B4-BE49-F238E27FC236}">
                <a16:creationId xmlns:a16="http://schemas.microsoft.com/office/drawing/2014/main" id="{F1BEE8E8-9A0F-4179-A944-FCFE503F2A6B}"/>
              </a:ext>
            </a:extLst>
          </p:cNvPr>
          <p:cNvSpPr/>
          <p:nvPr/>
        </p:nvSpPr>
        <p:spPr>
          <a:xfrm>
            <a:off x="4621119" y="2186983"/>
            <a:ext cx="231972"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99" name="椭圆 98">
            <a:extLst>
              <a:ext uri="{FF2B5EF4-FFF2-40B4-BE49-F238E27FC236}">
                <a16:creationId xmlns:a16="http://schemas.microsoft.com/office/drawing/2014/main" id="{48666CE3-AB39-41CA-ABFC-75A22A66426F}"/>
              </a:ext>
            </a:extLst>
          </p:cNvPr>
          <p:cNvSpPr/>
          <p:nvPr/>
        </p:nvSpPr>
        <p:spPr>
          <a:xfrm>
            <a:off x="4494216" y="3556616"/>
            <a:ext cx="231972"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100" name="任意多边形 100">
            <a:extLst>
              <a:ext uri="{FF2B5EF4-FFF2-40B4-BE49-F238E27FC236}">
                <a16:creationId xmlns:a16="http://schemas.microsoft.com/office/drawing/2014/main" id="{48013C9B-D880-48EA-8FEE-3E2AC96B5B47}"/>
              </a:ext>
            </a:extLst>
          </p:cNvPr>
          <p:cNvSpPr/>
          <p:nvPr/>
        </p:nvSpPr>
        <p:spPr>
          <a:xfrm rot="10800000" flipV="1">
            <a:off x="2818737" y="1955939"/>
            <a:ext cx="1705231" cy="447254"/>
          </a:xfrm>
          <a:custGeom>
            <a:avLst/>
            <a:gdLst>
              <a:gd name="connsiteX0" fmla="*/ 0 w 1658239"/>
              <a:gd name="connsiteY0" fmla="*/ 0 h 293746"/>
              <a:gd name="connsiteX1" fmla="*/ 416929 w 1658239"/>
              <a:gd name="connsiteY1" fmla="*/ 293746 h 293746"/>
              <a:gd name="connsiteX2" fmla="*/ 1658239 w 1658239"/>
              <a:gd name="connsiteY2" fmla="*/ 293746 h 293746"/>
              <a:gd name="connsiteX0" fmla="*/ 0 w 1725895"/>
              <a:gd name="connsiteY0" fmla="*/ 0 h 316286"/>
              <a:gd name="connsiteX1" fmla="*/ 484585 w 1725895"/>
              <a:gd name="connsiteY1" fmla="*/ 316286 h 316286"/>
              <a:gd name="connsiteX2" fmla="*/ 1725895 w 1725895"/>
              <a:gd name="connsiteY2" fmla="*/ 316286 h 316286"/>
            </a:gdLst>
            <a:ahLst/>
            <a:cxnLst>
              <a:cxn ang="0">
                <a:pos x="connsiteX0" y="connsiteY0"/>
              </a:cxn>
              <a:cxn ang="0">
                <a:pos x="connsiteX1" y="connsiteY1"/>
              </a:cxn>
              <a:cxn ang="0">
                <a:pos x="connsiteX2" y="connsiteY2"/>
              </a:cxn>
            </a:cxnLst>
            <a:rect l="l" t="t" r="r" b="b"/>
            <a:pathLst>
              <a:path w="1725895" h="316286">
                <a:moveTo>
                  <a:pt x="0" y="0"/>
                </a:moveTo>
                <a:lnTo>
                  <a:pt x="484585" y="316286"/>
                </a:lnTo>
                <a:lnTo>
                  <a:pt x="1725895" y="316286"/>
                </a:lnTo>
              </a:path>
            </a:pathLst>
          </a:custGeom>
          <a:noFill/>
          <a:ln w="9525" cap="rnd" cmpd="sng" algn="ctr">
            <a:solidFill>
              <a:srgbClr val="FE8637">
                <a:lumMod val="75000"/>
              </a:srgbClr>
            </a:solidFill>
            <a:prstDash val="dash"/>
            <a:round/>
            <a:headEnd type="oval" w="sm" len="sm"/>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sp>
        <p:nvSpPr>
          <p:cNvPr id="101" name="椭圆 100">
            <a:extLst>
              <a:ext uri="{FF2B5EF4-FFF2-40B4-BE49-F238E27FC236}">
                <a16:creationId xmlns:a16="http://schemas.microsoft.com/office/drawing/2014/main" id="{76CFF0DD-AFB5-4B2F-B1C8-4F99B07D5346}"/>
              </a:ext>
            </a:extLst>
          </p:cNvPr>
          <p:cNvSpPr/>
          <p:nvPr/>
        </p:nvSpPr>
        <p:spPr>
          <a:xfrm>
            <a:off x="4200215" y="4682912"/>
            <a:ext cx="231972"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102" name="任意多边形 108">
            <a:extLst>
              <a:ext uri="{FF2B5EF4-FFF2-40B4-BE49-F238E27FC236}">
                <a16:creationId xmlns:a16="http://schemas.microsoft.com/office/drawing/2014/main" id="{D1DA21EA-48DC-497D-ADA1-DE26E68DE0E5}"/>
              </a:ext>
            </a:extLst>
          </p:cNvPr>
          <p:cNvSpPr/>
          <p:nvPr/>
        </p:nvSpPr>
        <p:spPr>
          <a:xfrm rot="10800000" flipV="1">
            <a:off x="2826590" y="4829083"/>
            <a:ext cx="1505136" cy="442299"/>
          </a:xfrm>
          <a:custGeom>
            <a:avLst/>
            <a:gdLst>
              <a:gd name="connsiteX0" fmla="*/ 0 w 1658239"/>
              <a:gd name="connsiteY0" fmla="*/ 0 h 293746"/>
              <a:gd name="connsiteX1" fmla="*/ 416929 w 1658239"/>
              <a:gd name="connsiteY1" fmla="*/ 293746 h 293746"/>
              <a:gd name="connsiteX2" fmla="*/ 1658239 w 1658239"/>
              <a:gd name="connsiteY2" fmla="*/ 293746 h 293746"/>
              <a:gd name="connsiteX0" fmla="*/ 0 w 1734883"/>
              <a:gd name="connsiteY0" fmla="*/ 0 h 397083"/>
              <a:gd name="connsiteX1" fmla="*/ 493573 w 1734883"/>
              <a:gd name="connsiteY1" fmla="*/ 397083 h 397083"/>
              <a:gd name="connsiteX2" fmla="*/ 1734883 w 1734883"/>
              <a:gd name="connsiteY2" fmla="*/ 397083 h 397083"/>
              <a:gd name="connsiteX0" fmla="*/ 0 w 1750851"/>
              <a:gd name="connsiteY0" fmla="*/ 0 h 444054"/>
              <a:gd name="connsiteX1" fmla="*/ 509541 w 1750851"/>
              <a:gd name="connsiteY1" fmla="*/ 444054 h 444054"/>
              <a:gd name="connsiteX2" fmla="*/ 1750851 w 1750851"/>
              <a:gd name="connsiteY2" fmla="*/ 444054 h 444054"/>
              <a:gd name="connsiteX0" fmla="*/ 0 w 1619119"/>
              <a:gd name="connsiteY0" fmla="*/ 0 h 451883"/>
              <a:gd name="connsiteX1" fmla="*/ 377809 w 1619119"/>
              <a:gd name="connsiteY1" fmla="*/ 451883 h 451883"/>
              <a:gd name="connsiteX2" fmla="*/ 1619119 w 1619119"/>
              <a:gd name="connsiteY2" fmla="*/ 451883 h 451883"/>
              <a:gd name="connsiteX0" fmla="*/ 0 w 1824203"/>
              <a:gd name="connsiteY0" fmla="*/ 0 h 444917"/>
              <a:gd name="connsiteX1" fmla="*/ 582893 w 1824203"/>
              <a:gd name="connsiteY1" fmla="*/ 444917 h 444917"/>
              <a:gd name="connsiteX2" fmla="*/ 1824203 w 1824203"/>
              <a:gd name="connsiteY2" fmla="*/ 444917 h 444917"/>
            </a:gdLst>
            <a:ahLst/>
            <a:cxnLst>
              <a:cxn ang="0">
                <a:pos x="connsiteX0" y="connsiteY0"/>
              </a:cxn>
              <a:cxn ang="0">
                <a:pos x="connsiteX1" y="connsiteY1"/>
              </a:cxn>
              <a:cxn ang="0">
                <a:pos x="connsiteX2" y="connsiteY2"/>
              </a:cxn>
            </a:cxnLst>
            <a:rect l="l" t="t" r="r" b="b"/>
            <a:pathLst>
              <a:path w="1824203" h="444917">
                <a:moveTo>
                  <a:pt x="0" y="0"/>
                </a:moveTo>
                <a:lnTo>
                  <a:pt x="582893" y="444917"/>
                </a:lnTo>
                <a:lnTo>
                  <a:pt x="1824203" y="444917"/>
                </a:lnTo>
              </a:path>
            </a:pathLst>
          </a:custGeom>
          <a:noFill/>
          <a:ln w="9525" cap="rnd" cmpd="sng" algn="ctr">
            <a:solidFill>
              <a:srgbClr val="FE8637">
                <a:lumMod val="75000"/>
              </a:srgbClr>
            </a:solidFill>
            <a:prstDash val="dash"/>
            <a:round/>
            <a:headEnd type="oval" w="sm" len="sm"/>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sp>
        <p:nvSpPr>
          <p:cNvPr id="103" name="椭圆 102">
            <a:extLst>
              <a:ext uri="{FF2B5EF4-FFF2-40B4-BE49-F238E27FC236}">
                <a16:creationId xmlns:a16="http://schemas.microsoft.com/office/drawing/2014/main" id="{4FF757CD-5FAA-4ACD-8809-A97456E0F7A8}"/>
              </a:ext>
            </a:extLst>
          </p:cNvPr>
          <p:cNvSpPr/>
          <p:nvPr/>
        </p:nvSpPr>
        <p:spPr>
          <a:xfrm>
            <a:off x="4666449" y="4018750"/>
            <a:ext cx="231972"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sp>
        <p:nvSpPr>
          <p:cNvPr id="104" name="任意多边形 22">
            <a:extLst>
              <a:ext uri="{FF2B5EF4-FFF2-40B4-BE49-F238E27FC236}">
                <a16:creationId xmlns:a16="http://schemas.microsoft.com/office/drawing/2014/main" id="{A102ED3B-6ECB-4FF4-9032-77C5DA78AF46}"/>
              </a:ext>
            </a:extLst>
          </p:cNvPr>
          <p:cNvSpPr/>
          <p:nvPr/>
        </p:nvSpPr>
        <p:spPr>
          <a:xfrm>
            <a:off x="4626914" y="1814888"/>
            <a:ext cx="1658680" cy="141051"/>
          </a:xfrm>
          <a:custGeom>
            <a:avLst/>
            <a:gdLst>
              <a:gd name="connsiteX0" fmla="*/ 0 w 1620570"/>
              <a:gd name="connsiteY0" fmla="*/ 0 h 0"/>
              <a:gd name="connsiteX1" fmla="*/ 1620570 w 1620570"/>
              <a:gd name="connsiteY1" fmla="*/ 0 h 0"/>
              <a:gd name="connsiteX0" fmla="*/ 0 w 10987"/>
              <a:gd name="connsiteY0" fmla="*/ 0 h 1950"/>
              <a:gd name="connsiteX1" fmla="*/ 10987 w 10987"/>
              <a:gd name="connsiteY1" fmla="*/ 1950 h 1950"/>
              <a:gd name="connsiteX0" fmla="*/ 0 w 10417"/>
              <a:gd name="connsiteY0" fmla="*/ 0 h 12965"/>
              <a:gd name="connsiteX1" fmla="*/ 10417 w 10417"/>
              <a:gd name="connsiteY1" fmla="*/ 12965 h 12965"/>
            </a:gdLst>
            <a:ahLst/>
            <a:cxnLst>
              <a:cxn ang="0">
                <a:pos x="connsiteX0" y="connsiteY0"/>
              </a:cxn>
              <a:cxn ang="0">
                <a:pos x="connsiteX1" y="connsiteY1"/>
              </a:cxn>
            </a:cxnLst>
            <a:rect l="l" t="t" r="r" b="b"/>
            <a:pathLst>
              <a:path w="10417" h="12965">
                <a:moveTo>
                  <a:pt x="0" y="0"/>
                </a:moveTo>
                <a:cubicBezTo>
                  <a:pt x="3034" y="0"/>
                  <a:pt x="7383" y="12965"/>
                  <a:pt x="10417" y="12965"/>
                </a:cubicBezTo>
              </a:path>
            </a:pathLst>
          </a:custGeom>
          <a:noFill/>
          <a:ln w="9525" cap="rnd" cmpd="sng" algn="ctr">
            <a:solidFill>
              <a:srgbClr val="FE8637">
                <a:lumMod val="75000"/>
              </a:srgbClr>
            </a:solidFill>
            <a:prstDash val="dash"/>
            <a:round/>
            <a:headEnd type="oval" w="sm" len="sm"/>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sp>
        <p:nvSpPr>
          <p:cNvPr id="105" name="任意多边形 28">
            <a:extLst>
              <a:ext uri="{FF2B5EF4-FFF2-40B4-BE49-F238E27FC236}">
                <a16:creationId xmlns:a16="http://schemas.microsoft.com/office/drawing/2014/main" id="{59E75867-7C21-4698-9A92-A719841B19B3}"/>
              </a:ext>
            </a:extLst>
          </p:cNvPr>
          <p:cNvSpPr/>
          <p:nvPr/>
        </p:nvSpPr>
        <p:spPr>
          <a:xfrm>
            <a:off x="4797907" y="2252911"/>
            <a:ext cx="2188990" cy="1342027"/>
          </a:xfrm>
          <a:custGeom>
            <a:avLst/>
            <a:gdLst>
              <a:gd name="connsiteX0" fmla="*/ 0 w 1658239"/>
              <a:gd name="connsiteY0" fmla="*/ 0 h 293746"/>
              <a:gd name="connsiteX1" fmla="*/ 416929 w 1658239"/>
              <a:gd name="connsiteY1" fmla="*/ 293746 h 293746"/>
              <a:gd name="connsiteX2" fmla="*/ 1658239 w 1658239"/>
              <a:gd name="connsiteY2" fmla="*/ 293746 h 293746"/>
              <a:gd name="connsiteX0" fmla="*/ 0 w 1810970"/>
              <a:gd name="connsiteY0" fmla="*/ 0 h 369946"/>
              <a:gd name="connsiteX1" fmla="*/ 569660 w 1810970"/>
              <a:gd name="connsiteY1" fmla="*/ 369946 h 369946"/>
              <a:gd name="connsiteX2" fmla="*/ 1810970 w 1810970"/>
              <a:gd name="connsiteY2" fmla="*/ 369946 h 369946"/>
            </a:gdLst>
            <a:ahLst/>
            <a:cxnLst>
              <a:cxn ang="0">
                <a:pos x="connsiteX0" y="connsiteY0"/>
              </a:cxn>
              <a:cxn ang="0">
                <a:pos x="connsiteX1" y="connsiteY1"/>
              </a:cxn>
              <a:cxn ang="0">
                <a:pos x="connsiteX2" y="connsiteY2"/>
              </a:cxn>
            </a:cxnLst>
            <a:rect l="l" t="t" r="r" b="b"/>
            <a:pathLst>
              <a:path w="1810970" h="369946">
                <a:moveTo>
                  <a:pt x="0" y="0"/>
                </a:moveTo>
                <a:lnTo>
                  <a:pt x="569660" y="369946"/>
                </a:lnTo>
                <a:lnTo>
                  <a:pt x="1810970" y="369946"/>
                </a:lnTo>
              </a:path>
            </a:pathLst>
          </a:custGeom>
          <a:noFill/>
          <a:ln w="9525" cap="rnd" cmpd="sng" algn="ctr">
            <a:solidFill>
              <a:srgbClr val="FE8637">
                <a:lumMod val="75000"/>
              </a:srgbClr>
            </a:solidFill>
            <a:prstDash val="dash"/>
            <a:round/>
            <a:headEnd type="oval" w="sm" len="sm"/>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sp>
        <p:nvSpPr>
          <p:cNvPr id="106" name="任意多边形 111">
            <a:extLst>
              <a:ext uri="{FF2B5EF4-FFF2-40B4-BE49-F238E27FC236}">
                <a16:creationId xmlns:a16="http://schemas.microsoft.com/office/drawing/2014/main" id="{59E39B70-32DB-4A6C-915D-A528E4CEF0FD}"/>
              </a:ext>
            </a:extLst>
          </p:cNvPr>
          <p:cNvSpPr/>
          <p:nvPr/>
        </p:nvSpPr>
        <p:spPr>
          <a:xfrm>
            <a:off x="4666449" y="3721777"/>
            <a:ext cx="1613309" cy="1167054"/>
          </a:xfrm>
          <a:custGeom>
            <a:avLst/>
            <a:gdLst>
              <a:gd name="connsiteX0" fmla="*/ 0 w 1658239"/>
              <a:gd name="connsiteY0" fmla="*/ 0 h 293746"/>
              <a:gd name="connsiteX1" fmla="*/ 416929 w 1658239"/>
              <a:gd name="connsiteY1" fmla="*/ 293746 h 293746"/>
              <a:gd name="connsiteX2" fmla="*/ 1658239 w 1658239"/>
              <a:gd name="connsiteY2" fmla="*/ 293746 h 293746"/>
              <a:gd name="connsiteX0" fmla="*/ 0 w 1735925"/>
              <a:gd name="connsiteY0" fmla="*/ 0 h 361580"/>
              <a:gd name="connsiteX1" fmla="*/ 494615 w 1735925"/>
              <a:gd name="connsiteY1" fmla="*/ 361580 h 361580"/>
              <a:gd name="connsiteX2" fmla="*/ 1735925 w 1735925"/>
              <a:gd name="connsiteY2" fmla="*/ 361580 h 361580"/>
            </a:gdLst>
            <a:ahLst/>
            <a:cxnLst>
              <a:cxn ang="0">
                <a:pos x="connsiteX0" y="connsiteY0"/>
              </a:cxn>
              <a:cxn ang="0">
                <a:pos x="connsiteX1" y="connsiteY1"/>
              </a:cxn>
              <a:cxn ang="0">
                <a:pos x="connsiteX2" y="connsiteY2"/>
              </a:cxn>
            </a:cxnLst>
            <a:rect l="l" t="t" r="r" b="b"/>
            <a:pathLst>
              <a:path w="1735925" h="361580">
                <a:moveTo>
                  <a:pt x="0" y="0"/>
                </a:moveTo>
                <a:lnTo>
                  <a:pt x="494615" y="361580"/>
                </a:lnTo>
                <a:lnTo>
                  <a:pt x="1735925" y="361580"/>
                </a:lnTo>
              </a:path>
            </a:pathLst>
          </a:custGeom>
          <a:noFill/>
          <a:ln w="9525" cap="rnd" cmpd="sng" algn="ctr">
            <a:solidFill>
              <a:srgbClr val="FE8637">
                <a:lumMod val="75000"/>
              </a:srgbClr>
            </a:solidFill>
            <a:prstDash val="dash"/>
            <a:round/>
            <a:headEnd type="oval" w="sm" len="sm"/>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华文楷体"/>
              <a:cs typeface="+mn-ea"/>
              <a:sym typeface="+mn-lt"/>
            </a:endParaRPr>
          </a:p>
        </p:txBody>
      </p:sp>
      <p:pic>
        <p:nvPicPr>
          <p:cNvPr id="107" name="图片 106">
            <a:extLst>
              <a:ext uri="{FF2B5EF4-FFF2-40B4-BE49-F238E27FC236}">
                <a16:creationId xmlns:a16="http://schemas.microsoft.com/office/drawing/2014/main" id="{171BBAFB-B454-4E62-B147-2D0627655DA5}"/>
              </a:ext>
            </a:extLst>
          </p:cNvPr>
          <p:cNvPicPr preferRelativeResize="0">
            <a:picLocks/>
          </p:cNvPicPr>
          <p:nvPr/>
        </p:nvPicPr>
        <p:blipFill>
          <a:blip r:embed="rId5"/>
          <a:stretch>
            <a:fillRect/>
          </a:stretch>
        </p:blipFill>
        <p:spPr>
          <a:xfrm>
            <a:off x="6286931" y="1638047"/>
            <a:ext cx="2152749" cy="1230781"/>
          </a:xfrm>
          <a:prstGeom prst="rect">
            <a:avLst/>
          </a:prstGeom>
          <a:ln>
            <a:solidFill>
              <a:srgbClr val="FE8637">
                <a:lumMod val="75000"/>
              </a:srgbClr>
            </a:solidFill>
          </a:ln>
        </p:spPr>
      </p:pic>
      <p:sp>
        <p:nvSpPr>
          <p:cNvPr id="108" name="文本框 9">
            <a:extLst>
              <a:ext uri="{FF2B5EF4-FFF2-40B4-BE49-F238E27FC236}">
                <a16:creationId xmlns:a16="http://schemas.microsoft.com/office/drawing/2014/main" id="{E30E8942-9C03-462B-B02D-73DC4168116A}"/>
              </a:ext>
            </a:extLst>
          </p:cNvPr>
          <p:cNvSpPr txBox="1"/>
          <p:nvPr/>
        </p:nvSpPr>
        <p:spPr bwMode="auto">
          <a:xfrm>
            <a:off x="6286931" y="2681847"/>
            <a:ext cx="2152749" cy="280421"/>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algn="ctr">
              <a:defRPr b="1" u="sng">
                <a:solidFill>
                  <a:schemeClr val="accent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chemeClr val="bg1"/>
                </a:solidFill>
                <a:effectLst/>
                <a:uLnTx/>
                <a:uFillTx/>
                <a:latin typeface="Arial"/>
                <a:ea typeface="华文楷体"/>
                <a:cs typeface="+mn-ea"/>
                <a:sym typeface="+mn-lt"/>
              </a:rPr>
              <a:t>Cerebral hemorrhage</a:t>
            </a:r>
            <a:endParaRPr kumimoji="0" lang="en-US" altLang="zh-CN" sz="1200" b="1" i="0" u="none" strike="noStrike" kern="0" cap="none" spc="0" normalizeH="0" baseline="0" noProof="0" dirty="0">
              <a:ln>
                <a:noFill/>
              </a:ln>
              <a:solidFill>
                <a:schemeClr val="bg1"/>
              </a:solidFill>
              <a:effectLst/>
              <a:uLnTx/>
              <a:uFillTx/>
              <a:latin typeface="Arial"/>
              <a:ea typeface="华文楷体"/>
              <a:cs typeface="+mn-ea"/>
              <a:sym typeface="+mn-lt"/>
            </a:endParaRPr>
          </a:p>
        </p:txBody>
      </p:sp>
      <p:grpSp>
        <p:nvGrpSpPr>
          <p:cNvPr id="111" name="组合 110">
            <a:extLst>
              <a:ext uri="{FF2B5EF4-FFF2-40B4-BE49-F238E27FC236}">
                <a16:creationId xmlns:a16="http://schemas.microsoft.com/office/drawing/2014/main" id="{FF2D17D3-8EB9-459B-B7F4-4D1517792B50}"/>
              </a:ext>
            </a:extLst>
          </p:cNvPr>
          <p:cNvGrpSpPr/>
          <p:nvPr/>
        </p:nvGrpSpPr>
        <p:grpSpPr>
          <a:xfrm>
            <a:off x="6279758" y="3083819"/>
            <a:ext cx="2152749" cy="1372346"/>
            <a:chOff x="4987843" y="4802362"/>
            <a:chExt cx="1652322" cy="1372346"/>
          </a:xfrm>
        </p:grpSpPr>
        <p:pic>
          <p:nvPicPr>
            <p:cNvPr id="112" name="图片 111">
              <a:extLst>
                <a:ext uri="{FF2B5EF4-FFF2-40B4-BE49-F238E27FC236}">
                  <a16:creationId xmlns:a16="http://schemas.microsoft.com/office/drawing/2014/main" id="{B2CEEAC6-98C0-4381-BC6C-2DD25766F4DE}"/>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4987843" y="4802362"/>
              <a:ext cx="1652322" cy="1230781"/>
            </a:xfrm>
            <a:prstGeom prst="rect">
              <a:avLst/>
            </a:prstGeom>
            <a:ln>
              <a:solidFill>
                <a:srgbClr val="FE8637">
                  <a:lumMod val="75000"/>
                </a:srgbClr>
              </a:solidFill>
            </a:ln>
          </p:spPr>
        </p:pic>
        <p:sp>
          <p:nvSpPr>
            <p:cNvPr id="113" name="文本框 112">
              <a:extLst>
                <a:ext uri="{FF2B5EF4-FFF2-40B4-BE49-F238E27FC236}">
                  <a16:creationId xmlns:a16="http://schemas.microsoft.com/office/drawing/2014/main" id="{D75CB6BF-CDB6-49DC-AC99-BC6A076FFBE5}"/>
                </a:ext>
              </a:extLst>
            </p:cNvPr>
            <p:cNvSpPr txBox="1"/>
            <p:nvPr/>
          </p:nvSpPr>
          <p:spPr bwMode="auto">
            <a:xfrm>
              <a:off x="4987843" y="5894287"/>
              <a:ext cx="1652322" cy="280421"/>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kern="0" cap="none" spc="0" normalizeH="0" baseline="0">
                  <a:ln>
                    <a:noFill/>
                  </a:ln>
                  <a:solidFill>
                    <a:schemeClr val="bg1"/>
                  </a:solidFill>
                  <a:effectLst/>
                  <a:uLnTx/>
                  <a:uFillTx/>
                  <a:latin typeface="Arial"/>
                  <a:ea typeface="华文楷体"/>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sym typeface="+mn-lt"/>
                </a:rPr>
                <a:t>Organs at Risk Segmentation </a:t>
              </a:r>
              <a:endParaRPr lang="zh-CN" altLang="en-US" dirty="0">
                <a:sym typeface="+mn-lt"/>
              </a:endParaRPr>
            </a:p>
          </p:txBody>
        </p:sp>
      </p:grpSp>
      <p:sp>
        <p:nvSpPr>
          <p:cNvPr id="116" name="椭圆 115">
            <a:extLst>
              <a:ext uri="{FF2B5EF4-FFF2-40B4-BE49-F238E27FC236}">
                <a16:creationId xmlns:a16="http://schemas.microsoft.com/office/drawing/2014/main" id="{CFDC8F4C-6B76-48CA-A69C-8BDB59F847A8}"/>
              </a:ext>
            </a:extLst>
          </p:cNvPr>
          <p:cNvSpPr/>
          <p:nvPr/>
        </p:nvSpPr>
        <p:spPr>
          <a:xfrm>
            <a:off x="4570839" y="1669897"/>
            <a:ext cx="231973" cy="286042"/>
          </a:xfrm>
          <a:prstGeom prst="ellipse">
            <a:avLst/>
          </a:prstGeom>
          <a:solidFill>
            <a:srgbClr val="FE8637">
              <a:alpha val="42000"/>
            </a:srgbClr>
          </a:solidFill>
          <a:ln w="19050" cap="rnd" cmpd="sng" algn="ctr">
            <a:no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华文楷体"/>
              <a:cs typeface="+mn-ea"/>
              <a:sym typeface="+mn-lt"/>
            </a:endParaRPr>
          </a:p>
        </p:txBody>
      </p:sp>
      <p:grpSp>
        <p:nvGrpSpPr>
          <p:cNvPr id="120" name="组合 119">
            <a:extLst>
              <a:ext uri="{FF2B5EF4-FFF2-40B4-BE49-F238E27FC236}">
                <a16:creationId xmlns:a16="http://schemas.microsoft.com/office/drawing/2014/main" id="{A957F6F9-2CB7-455A-A832-FC5AB59498F6}"/>
              </a:ext>
            </a:extLst>
          </p:cNvPr>
          <p:cNvGrpSpPr/>
          <p:nvPr/>
        </p:nvGrpSpPr>
        <p:grpSpPr>
          <a:xfrm>
            <a:off x="6285132" y="4573605"/>
            <a:ext cx="2152749" cy="1561858"/>
            <a:chOff x="673543" y="1772800"/>
            <a:chExt cx="1652322" cy="1561858"/>
          </a:xfrm>
        </p:grpSpPr>
        <p:pic>
          <p:nvPicPr>
            <p:cNvPr id="121" name="图片 120">
              <a:extLst>
                <a:ext uri="{FF2B5EF4-FFF2-40B4-BE49-F238E27FC236}">
                  <a16:creationId xmlns:a16="http://schemas.microsoft.com/office/drawing/2014/main" id="{AF5A7862-BA2A-4897-83D1-835FF34688CE}"/>
                </a:ext>
              </a:extLst>
            </p:cNvPr>
            <p:cNvPicPr>
              <a:picLocks noChangeAspect="1"/>
            </p:cNvPicPr>
            <p:nvPr/>
          </p:nvPicPr>
          <p:blipFill>
            <a:blip r:embed="rId7"/>
            <a:stretch>
              <a:fillRect/>
            </a:stretch>
          </p:blipFill>
          <p:spPr>
            <a:xfrm>
              <a:off x="673543" y="1772800"/>
              <a:ext cx="1652322" cy="1230781"/>
            </a:xfrm>
            <a:prstGeom prst="rect">
              <a:avLst/>
            </a:prstGeom>
            <a:ln>
              <a:solidFill>
                <a:srgbClr val="FE8637">
                  <a:lumMod val="75000"/>
                </a:srgbClr>
              </a:solidFill>
            </a:ln>
          </p:spPr>
        </p:pic>
        <p:sp>
          <p:nvSpPr>
            <p:cNvPr id="123" name="文本框 122">
              <a:extLst>
                <a:ext uri="{FF2B5EF4-FFF2-40B4-BE49-F238E27FC236}">
                  <a16:creationId xmlns:a16="http://schemas.microsoft.com/office/drawing/2014/main" id="{6D2CC758-B2D4-4B9D-B05C-51D4CF61D6DA}"/>
                </a:ext>
              </a:extLst>
            </p:cNvPr>
            <p:cNvSpPr txBox="1"/>
            <p:nvPr/>
          </p:nvSpPr>
          <p:spPr bwMode="auto">
            <a:xfrm>
              <a:off x="673543" y="2991394"/>
              <a:ext cx="1652322" cy="343264"/>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kern="0" cap="none" spc="0" normalizeH="0" baseline="0">
                  <a:ln>
                    <a:noFill/>
                  </a:ln>
                  <a:solidFill>
                    <a:schemeClr val="bg1"/>
                  </a:solidFill>
                  <a:effectLst/>
                  <a:uLnTx/>
                  <a:uFillTx/>
                  <a:latin typeface="Arial"/>
                  <a:ea typeface="华文楷体"/>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sym typeface="+mn-lt"/>
                </a:rPr>
                <a:t>X-ray automatic detection of fracture</a:t>
              </a:r>
              <a:endParaRPr lang="zh-CN" altLang="en-US" dirty="0">
                <a:sym typeface="+mn-lt"/>
              </a:endParaRPr>
            </a:p>
          </p:txBody>
        </p:sp>
      </p:grpSp>
      <p:grpSp>
        <p:nvGrpSpPr>
          <p:cNvPr id="5" name="组合 4">
            <a:extLst>
              <a:ext uri="{FF2B5EF4-FFF2-40B4-BE49-F238E27FC236}">
                <a16:creationId xmlns:a16="http://schemas.microsoft.com/office/drawing/2014/main" id="{31974CCE-07D3-41DD-9014-54C2F9FE1388}"/>
              </a:ext>
            </a:extLst>
          </p:cNvPr>
          <p:cNvGrpSpPr/>
          <p:nvPr/>
        </p:nvGrpSpPr>
        <p:grpSpPr>
          <a:xfrm>
            <a:off x="632484" y="1583269"/>
            <a:ext cx="2194104" cy="4571441"/>
            <a:chOff x="607084" y="1669897"/>
            <a:chExt cx="2194104" cy="4302681"/>
          </a:xfrm>
        </p:grpSpPr>
        <p:sp>
          <p:nvSpPr>
            <p:cNvPr id="77" name="矩形 76">
              <a:extLst>
                <a:ext uri="{FF2B5EF4-FFF2-40B4-BE49-F238E27FC236}">
                  <a16:creationId xmlns:a16="http://schemas.microsoft.com/office/drawing/2014/main" id="{E86BCBA3-EAEF-421C-A54D-B7B39F8D0AB3}"/>
                </a:ext>
              </a:extLst>
            </p:cNvPr>
            <p:cNvSpPr/>
            <p:nvPr/>
          </p:nvSpPr>
          <p:spPr>
            <a:xfrm>
              <a:off x="620232" y="1669897"/>
              <a:ext cx="2171768" cy="923884"/>
            </a:xfrm>
            <a:prstGeom prst="rect">
              <a:avLst/>
            </a:prstGeom>
            <a:noFill/>
            <a:ln w="10795" cap="flat" cmpd="sng" algn="ctr">
              <a:solidFill>
                <a:srgbClr val="FE8637">
                  <a:lumMod val="7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华文楷体"/>
                <a:cs typeface="+mn-ea"/>
                <a:sym typeface="+mn-lt"/>
              </a:endParaRPr>
            </a:p>
          </p:txBody>
        </p:sp>
        <p:pic>
          <p:nvPicPr>
            <p:cNvPr id="109" name="图片 108">
              <a:extLst>
                <a:ext uri="{FF2B5EF4-FFF2-40B4-BE49-F238E27FC236}">
                  <a16:creationId xmlns:a16="http://schemas.microsoft.com/office/drawing/2014/main" id="{F4377F9D-35DB-4B15-846A-33B82B995C91}"/>
                </a:ext>
              </a:extLst>
            </p:cNvPr>
            <p:cNvPicPr preferRelativeResize="0">
              <a:picLocks/>
            </p:cNvPicPr>
            <p:nvPr/>
          </p:nvPicPr>
          <p:blipFill>
            <a:blip r:embed="rId8"/>
            <a:stretch>
              <a:fillRect/>
            </a:stretch>
          </p:blipFill>
          <p:spPr>
            <a:xfrm>
              <a:off x="640591" y="4667609"/>
              <a:ext cx="2152749" cy="1230781"/>
            </a:xfrm>
            <a:prstGeom prst="rect">
              <a:avLst/>
            </a:prstGeom>
            <a:ln>
              <a:solidFill>
                <a:srgbClr val="FE8637">
                  <a:lumMod val="75000"/>
                </a:srgbClr>
              </a:solidFill>
            </a:ln>
          </p:spPr>
        </p:pic>
        <p:sp>
          <p:nvSpPr>
            <p:cNvPr id="110" name="文本框 109">
              <a:extLst>
                <a:ext uri="{FF2B5EF4-FFF2-40B4-BE49-F238E27FC236}">
                  <a16:creationId xmlns:a16="http://schemas.microsoft.com/office/drawing/2014/main" id="{6FCB771D-F030-4FA2-BBCD-1C61FF08DBD1}"/>
                </a:ext>
              </a:extLst>
            </p:cNvPr>
            <p:cNvSpPr txBox="1"/>
            <p:nvPr/>
          </p:nvSpPr>
          <p:spPr bwMode="auto">
            <a:xfrm>
              <a:off x="640591" y="5692157"/>
              <a:ext cx="2152749" cy="280421"/>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kern="0" cap="none" spc="0" normalizeH="0" baseline="0">
                  <a:ln>
                    <a:noFill/>
                  </a:ln>
                  <a:solidFill>
                    <a:schemeClr val="bg1"/>
                  </a:solidFill>
                  <a:effectLst/>
                  <a:uLnTx/>
                  <a:uFillTx/>
                  <a:latin typeface="Arial"/>
                  <a:ea typeface="华文楷体"/>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sym typeface="+mn-lt"/>
                </a:rPr>
                <a:t>Skeletal Disorders</a:t>
              </a:r>
            </a:p>
          </p:txBody>
        </p:sp>
        <p:sp>
          <p:nvSpPr>
            <p:cNvPr id="114" name="文本框 9">
              <a:extLst>
                <a:ext uri="{FF2B5EF4-FFF2-40B4-BE49-F238E27FC236}">
                  <a16:creationId xmlns:a16="http://schemas.microsoft.com/office/drawing/2014/main" id="{7C02BF56-CF66-4F42-B045-9B871765C352}"/>
                </a:ext>
              </a:extLst>
            </p:cNvPr>
            <p:cNvSpPr txBox="1"/>
            <p:nvPr/>
          </p:nvSpPr>
          <p:spPr bwMode="auto">
            <a:xfrm>
              <a:off x="607084" y="4167023"/>
              <a:ext cx="2152749" cy="332372"/>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kern="0" cap="none" spc="0" normalizeH="0" baseline="0">
                  <a:ln>
                    <a:noFill/>
                  </a:ln>
                  <a:solidFill>
                    <a:schemeClr val="bg1"/>
                  </a:solidFill>
                  <a:effectLst/>
                  <a:uLnTx/>
                  <a:uFillTx/>
                  <a:latin typeface="Arial"/>
                  <a:ea typeface="华文楷体"/>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sym typeface="+mn-lt"/>
                </a:rPr>
                <a:t>Pulmonary nodule diagnosis</a:t>
              </a:r>
            </a:p>
          </p:txBody>
        </p:sp>
        <p:sp>
          <p:nvSpPr>
            <p:cNvPr id="115" name="文本框 9">
              <a:extLst>
                <a:ext uri="{FF2B5EF4-FFF2-40B4-BE49-F238E27FC236}">
                  <a16:creationId xmlns:a16="http://schemas.microsoft.com/office/drawing/2014/main" id="{3A18DB72-4D63-4BFD-A919-01132D583E6B}"/>
                </a:ext>
              </a:extLst>
            </p:cNvPr>
            <p:cNvSpPr txBox="1"/>
            <p:nvPr/>
          </p:nvSpPr>
          <p:spPr bwMode="auto">
            <a:xfrm>
              <a:off x="621568" y="2614757"/>
              <a:ext cx="2152749" cy="349277"/>
            </a:xfrm>
            <a:prstGeom prst="rect">
              <a:avLst/>
            </a:prstGeom>
            <a:ln/>
          </p:spPr>
          <p:style>
            <a:lnRef idx="3">
              <a:schemeClr val="lt1"/>
            </a:lnRef>
            <a:fillRef idx="1">
              <a:schemeClr val="accent1"/>
            </a:fillRef>
            <a:effectRef idx="1">
              <a:schemeClr val="accent1"/>
            </a:effectRef>
            <a:fontRef idx="minor">
              <a:schemeClr val="lt1"/>
            </a:fontRef>
          </p:style>
          <p:txBody>
            <a:bodyPr lIns="36000" tIns="0" rIns="36000" bIns="0" anchor="ctr">
              <a:no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kern="0" cap="none" spc="0" normalizeH="0" baseline="0">
                  <a:ln>
                    <a:noFill/>
                  </a:ln>
                  <a:solidFill>
                    <a:schemeClr val="bg1"/>
                  </a:solidFill>
                  <a:effectLst/>
                  <a:uLnTx/>
                  <a:uFillTx/>
                  <a:latin typeface="Arial"/>
                  <a:ea typeface="华文楷体"/>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sym typeface="+mn-lt"/>
                </a:rPr>
                <a:t>Optical screening: </a:t>
              </a:r>
            </a:p>
            <a:p>
              <a:r>
                <a:rPr lang="en-US" altLang="zh-CN">
                  <a:sym typeface="+mn-lt"/>
                </a:rPr>
                <a:t>Fundus &amp; OCT</a:t>
              </a:r>
              <a:endParaRPr lang="en-US" altLang="zh-CN" dirty="0">
                <a:sym typeface="+mn-lt"/>
              </a:endParaRPr>
            </a:p>
          </p:txBody>
        </p:sp>
        <p:grpSp>
          <p:nvGrpSpPr>
            <p:cNvPr id="117" name="组合 116">
              <a:extLst>
                <a:ext uri="{FF2B5EF4-FFF2-40B4-BE49-F238E27FC236}">
                  <a16:creationId xmlns:a16="http://schemas.microsoft.com/office/drawing/2014/main" id="{D91FDCA7-1640-47AC-900F-93FD61B68467}"/>
                </a:ext>
              </a:extLst>
            </p:cNvPr>
            <p:cNvGrpSpPr/>
            <p:nvPr/>
          </p:nvGrpSpPr>
          <p:grpSpPr>
            <a:xfrm>
              <a:off x="662654" y="1744662"/>
              <a:ext cx="2080144" cy="795329"/>
              <a:chOff x="673543" y="1933205"/>
              <a:chExt cx="1596595" cy="795329"/>
            </a:xfrm>
          </p:grpSpPr>
          <p:pic>
            <p:nvPicPr>
              <p:cNvPr id="118" name="图片 117">
                <a:extLst>
                  <a:ext uri="{FF2B5EF4-FFF2-40B4-BE49-F238E27FC236}">
                    <a16:creationId xmlns:a16="http://schemas.microsoft.com/office/drawing/2014/main" id="{8DE9FE33-D4EA-44D8-8718-DD1ACA7A71D6}"/>
                  </a:ext>
                </a:extLst>
              </p:cNvPr>
              <p:cNvPicPr>
                <a:picLocks/>
              </p:cNvPicPr>
              <p:nvPr/>
            </p:nvPicPr>
            <p:blipFill>
              <a:blip r:embed="rId9" cstate="email">
                <a:extLst>
                  <a:ext uri="{28A0092B-C50C-407E-A947-70E740481C1C}">
                    <a14:useLocalDpi xmlns:a14="http://schemas.microsoft.com/office/drawing/2010/main"/>
                  </a:ext>
                </a:extLst>
              </a:blip>
              <a:stretch>
                <a:fillRect/>
              </a:stretch>
            </p:blipFill>
            <p:spPr>
              <a:xfrm>
                <a:off x="1524087" y="1933205"/>
                <a:ext cx="746051" cy="781691"/>
              </a:xfrm>
              <a:prstGeom prst="rect">
                <a:avLst/>
              </a:prstGeom>
            </p:spPr>
          </p:pic>
          <p:pic>
            <p:nvPicPr>
              <p:cNvPr id="119" name="图片 118">
                <a:extLst>
                  <a:ext uri="{FF2B5EF4-FFF2-40B4-BE49-F238E27FC236}">
                    <a16:creationId xmlns:a16="http://schemas.microsoft.com/office/drawing/2014/main" id="{E0836F45-41FA-439D-BF66-86A159FD7E4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3543" y="1933206"/>
                <a:ext cx="790879" cy="795328"/>
              </a:xfrm>
              <a:prstGeom prst="rect">
                <a:avLst/>
              </a:prstGeom>
            </p:spPr>
          </p:pic>
        </p:grpSp>
        <p:pic>
          <p:nvPicPr>
            <p:cNvPr id="124" name="图片 123">
              <a:extLst>
                <a:ext uri="{FF2B5EF4-FFF2-40B4-BE49-F238E27FC236}">
                  <a16:creationId xmlns:a16="http://schemas.microsoft.com/office/drawing/2014/main" id="{06EC4214-C108-437D-9552-9496ACA47E88}"/>
                </a:ext>
              </a:extLst>
            </p:cNvPr>
            <p:cNvPicPr>
              <a:picLocks noChangeAspect="1"/>
            </p:cNvPicPr>
            <p:nvPr/>
          </p:nvPicPr>
          <p:blipFill>
            <a:blip r:embed="rId11"/>
            <a:stretch>
              <a:fillRect/>
            </a:stretch>
          </p:blipFill>
          <p:spPr>
            <a:xfrm>
              <a:off x="616719" y="3086966"/>
              <a:ext cx="2184469" cy="1020031"/>
            </a:xfrm>
            <a:prstGeom prst="rect">
              <a:avLst/>
            </a:prstGeom>
            <a:ln>
              <a:solidFill>
                <a:srgbClr val="FE8637">
                  <a:lumMod val="75000"/>
                </a:srgbClr>
              </a:solidFill>
            </a:ln>
          </p:spPr>
        </p:pic>
      </p:grpSp>
      <p:cxnSp>
        <p:nvCxnSpPr>
          <p:cNvPr id="126" name="直接连接符 125">
            <a:extLst>
              <a:ext uri="{FF2B5EF4-FFF2-40B4-BE49-F238E27FC236}">
                <a16:creationId xmlns:a16="http://schemas.microsoft.com/office/drawing/2014/main" id="{EE457CAE-B72D-49E9-8C65-534AC7D8D8C0}"/>
              </a:ext>
            </a:extLst>
          </p:cNvPr>
          <p:cNvCxnSpPr>
            <a:cxnSpLocks/>
          </p:cNvCxnSpPr>
          <p:nvPr/>
        </p:nvCxnSpPr>
        <p:spPr>
          <a:xfrm>
            <a:off x="604602" y="1387899"/>
            <a:ext cx="7831121" cy="0"/>
          </a:xfrm>
          <a:prstGeom prst="line">
            <a:avLst/>
          </a:prstGeom>
          <a:ln/>
        </p:spPr>
        <p:style>
          <a:lnRef idx="3">
            <a:schemeClr val="dk1"/>
          </a:lnRef>
          <a:fillRef idx="0">
            <a:schemeClr val="dk1"/>
          </a:fillRef>
          <a:effectRef idx="2">
            <a:schemeClr val="dk1"/>
          </a:effectRef>
          <a:fontRef idx="minor">
            <a:schemeClr val="tx1"/>
          </a:fontRef>
        </p:style>
      </p:cxnSp>
      <p:sp>
        <p:nvSpPr>
          <p:cNvPr id="127" name="矩形 126">
            <a:extLst>
              <a:ext uri="{FF2B5EF4-FFF2-40B4-BE49-F238E27FC236}">
                <a16:creationId xmlns:a16="http://schemas.microsoft.com/office/drawing/2014/main" id="{D5A135AF-C434-449A-91F7-3C52A14F8E08}"/>
              </a:ext>
            </a:extLst>
          </p:cNvPr>
          <p:cNvSpPr/>
          <p:nvPr/>
        </p:nvSpPr>
        <p:spPr>
          <a:xfrm>
            <a:off x="382326" y="1020288"/>
            <a:ext cx="8064000" cy="2747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a:solidFill>
                  <a:schemeClr val="accent1">
                    <a:lumMod val="75000"/>
                  </a:schemeClr>
                </a:solidFill>
                <a:cs typeface="+mn-ea"/>
                <a:sym typeface="+mn-lt"/>
              </a:rPr>
              <a:t>100+ AI </a:t>
            </a:r>
            <a:r>
              <a:rPr lang="zh-CN" altLang="en-US" b="1">
                <a:solidFill>
                  <a:schemeClr val="accent1">
                    <a:lumMod val="75000"/>
                  </a:schemeClr>
                </a:solidFill>
                <a:cs typeface="+mn-ea"/>
                <a:sym typeface="+mn-lt"/>
              </a:rPr>
              <a:t>模型</a:t>
            </a:r>
            <a:endParaRPr lang="en-US" altLang="zh-CN" b="1">
              <a:solidFill>
                <a:schemeClr val="accent1">
                  <a:lumMod val="75000"/>
                </a:schemeClr>
              </a:solidFill>
              <a:cs typeface="+mn-ea"/>
              <a:sym typeface="+mn-lt"/>
            </a:endParaRPr>
          </a:p>
        </p:txBody>
      </p:sp>
      <p:grpSp>
        <p:nvGrpSpPr>
          <p:cNvPr id="143" name="组合 142">
            <a:extLst>
              <a:ext uri="{FF2B5EF4-FFF2-40B4-BE49-F238E27FC236}">
                <a16:creationId xmlns:a16="http://schemas.microsoft.com/office/drawing/2014/main" id="{D81B1899-B4AA-440D-9975-0C08E83C0078}"/>
              </a:ext>
            </a:extLst>
          </p:cNvPr>
          <p:cNvGrpSpPr/>
          <p:nvPr/>
        </p:nvGrpSpPr>
        <p:grpSpPr>
          <a:xfrm>
            <a:off x="8791099" y="1638046"/>
            <a:ext cx="182555" cy="4516663"/>
            <a:chOff x="1491673" y="1717964"/>
            <a:chExt cx="212437" cy="4682836"/>
          </a:xfrm>
        </p:grpSpPr>
        <p:sp>
          <p:nvSpPr>
            <p:cNvPr id="146" name="等腰三角形 145">
              <a:extLst>
                <a:ext uri="{FF2B5EF4-FFF2-40B4-BE49-F238E27FC236}">
                  <a16:creationId xmlns:a16="http://schemas.microsoft.com/office/drawing/2014/main" id="{006C6D28-875E-489A-86EA-683EF10D5206}"/>
                </a:ext>
              </a:extLst>
            </p:cNvPr>
            <p:cNvSpPr/>
            <p:nvPr/>
          </p:nvSpPr>
          <p:spPr>
            <a:xfrm rot="5400000">
              <a:off x="733032" y="3925454"/>
              <a:ext cx="1729719" cy="212437"/>
            </a:xfrm>
            <a:prstGeom prst="triangl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400" dirty="0">
                <a:solidFill>
                  <a:schemeClr val="tx1"/>
                </a:solidFill>
                <a:cs typeface="+mn-ea"/>
                <a:sym typeface="+mn-lt"/>
              </a:endParaRPr>
            </a:p>
          </p:txBody>
        </p:sp>
        <p:cxnSp>
          <p:nvCxnSpPr>
            <p:cNvPr id="147" name="直接连接符 146">
              <a:extLst>
                <a:ext uri="{FF2B5EF4-FFF2-40B4-BE49-F238E27FC236}">
                  <a16:creationId xmlns:a16="http://schemas.microsoft.com/office/drawing/2014/main" id="{EB929BC1-9BA4-4285-970A-CF82B14C31D6}"/>
                </a:ext>
              </a:extLst>
            </p:cNvPr>
            <p:cNvCxnSpPr/>
            <p:nvPr/>
          </p:nvCxnSpPr>
          <p:spPr>
            <a:xfrm>
              <a:off x="1491673" y="1717964"/>
              <a:ext cx="0" cy="1293091"/>
            </a:xfrm>
            <a:prstGeom prst="line">
              <a:avLst/>
            </a:prstGeom>
            <a:ln>
              <a:solidFill>
                <a:schemeClr val="accent1">
                  <a:lumMod val="75000"/>
                  <a:alpha val="50000"/>
                </a:schemeClr>
              </a:solidFill>
            </a:ln>
          </p:spPr>
          <p:style>
            <a:lnRef idx="3">
              <a:schemeClr val="lt1"/>
            </a:lnRef>
            <a:fillRef idx="1">
              <a:schemeClr val="accent1"/>
            </a:fillRef>
            <a:effectRef idx="1">
              <a:schemeClr val="accent1"/>
            </a:effectRef>
            <a:fontRef idx="minor">
              <a:schemeClr val="lt1"/>
            </a:fontRef>
          </p:style>
        </p:cxnSp>
        <p:cxnSp>
          <p:nvCxnSpPr>
            <p:cNvPr id="150" name="直接连接符 149">
              <a:extLst>
                <a:ext uri="{FF2B5EF4-FFF2-40B4-BE49-F238E27FC236}">
                  <a16:creationId xmlns:a16="http://schemas.microsoft.com/office/drawing/2014/main" id="{EBE2E083-40B2-4240-9D63-6C2D8AE3029C}"/>
                </a:ext>
              </a:extLst>
            </p:cNvPr>
            <p:cNvCxnSpPr/>
            <p:nvPr/>
          </p:nvCxnSpPr>
          <p:spPr>
            <a:xfrm>
              <a:off x="1491673" y="5107709"/>
              <a:ext cx="0" cy="1293091"/>
            </a:xfrm>
            <a:prstGeom prst="line">
              <a:avLst/>
            </a:prstGeom>
            <a:ln>
              <a:solidFill>
                <a:schemeClr val="accent1">
                  <a:lumMod val="75000"/>
                  <a:alpha val="50000"/>
                </a:schemeClr>
              </a:solidFill>
            </a:ln>
          </p:spPr>
          <p:style>
            <a:lnRef idx="3">
              <a:schemeClr val="lt1"/>
            </a:lnRef>
            <a:fillRef idx="1">
              <a:schemeClr val="accent1"/>
            </a:fillRef>
            <a:effectRef idx="1">
              <a:schemeClr val="accent1"/>
            </a:effectRef>
            <a:fontRef idx="minor">
              <a:schemeClr val="lt1"/>
            </a:fontRef>
          </p:style>
        </p:cxnSp>
      </p:grpSp>
      <p:grpSp>
        <p:nvGrpSpPr>
          <p:cNvPr id="10" name="组合 9">
            <a:extLst>
              <a:ext uri="{FF2B5EF4-FFF2-40B4-BE49-F238E27FC236}">
                <a16:creationId xmlns:a16="http://schemas.microsoft.com/office/drawing/2014/main" id="{043C0534-D226-4D38-8602-EEEF6CEBBB3C}"/>
              </a:ext>
            </a:extLst>
          </p:cNvPr>
          <p:cNvGrpSpPr/>
          <p:nvPr/>
        </p:nvGrpSpPr>
        <p:grpSpPr>
          <a:xfrm>
            <a:off x="9144103" y="1007956"/>
            <a:ext cx="2683515" cy="5095561"/>
            <a:chOff x="9220303" y="1007956"/>
            <a:chExt cx="2683515" cy="5095561"/>
          </a:xfrm>
        </p:grpSpPr>
        <p:grpSp>
          <p:nvGrpSpPr>
            <p:cNvPr id="7" name="组合 6">
              <a:extLst>
                <a:ext uri="{FF2B5EF4-FFF2-40B4-BE49-F238E27FC236}">
                  <a16:creationId xmlns:a16="http://schemas.microsoft.com/office/drawing/2014/main" id="{A1104CB8-5C11-4BF6-8D7C-694F2C1F9C8C}"/>
                </a:ext>
              </a:extLst>
            </p:cNvPr>
            <p:cNvGrpSpPr/>
            <p:nvPr/>
          </p:nvGrpSpPr>
          <p:grpSpPr>
            <a:xfrm>
              <a:off x="9220303" y="1007956"/>
              <a:ext cx="2683515" cy="392256"/>
              <a:chOff x="9208270" y="1007956"/>
              <a:chExt cx="2683515" cy="392256"/>
            </a:xfrm>
          </p:grpSpPr>
          <p:sp>
            <p:nvSpPr>
              <p:cNvPr id="135" name="矩形 134">
                <a:extLst>
                  <a:ext uri="{FF2B5EF4-FFF2-40B4-BE49-F238E27FC236}">
                    <a16:creationId xmlns:a16="http://schemas.microsoft.com/office/drawing/2014/main" id="{37CE66A3-4914-4E0F-8AD4-4BDC2E43E420}"/>
                  </a:ext>
                </a:extLst>
              </p:cNvPr>
              <p:cNvSpPr/>
              <p:nvPr>
                <p:custDataLst>
                  <p:tags r:id="rId1"/>
                </p:custDataLst>
              </p:nvPr>
            </p:nvSpPr>
            <p:spPr>
              <a:xfrm>
                <a:off x="9745899" y="1007956"/>
                <a:ext cx="1857656" cy="39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900" tIns="45455" rIns="90900" bIns="45455" rtlCol="0" anchor="ctr"/>
              <a:lstStyle/>
              <a:p>
                <a:pPr algn="ctr" fontAlgn="auto">
                  <a:spcBef>
                    <a:spcPts val="0"/>
                  </a:spcBef>
                  <a:spcAft>
                    <a:spcPts val="0"/>
                  </a:spcAft>
                </a:pPr>
                <a:r>
                  <a:rPr lang="zh-CN" altLang="en-US" b="1">
                    <a:solidFill>
                      <a:schemeClr val="accent1">
                        <a:lumMod val="75000"/>
                      </a:schemeClr>
                    </a:solidFill>
                    <a:cs typeface="+mn-ea"/>
                    <a:sym typeface="+mn-lt"/>
                  </a:rPr>
                  <a:t>价值定位</a:t>
                </a:r>
                <a:endParaRPr lang="zh-CN" altLang="en-US" b="1" dirty="0">
                  <a:solidFill>
                    <a:schemeClr val="accent1">
                      <a:lumMod val="75000"/>
                    </a:schemeClr>
                  </a:solidFill>
                  <a:cs typeface="+mn-ea"/>
                  <a:sym typeface="+mn-lt"/>
                </a:endParaRPr>
              </a:p>
            </p:txBody>
          </p:sp>
          <p:cxnSp>
            <p:nvCxnSpPr>
              <p:cNvPr id="136" name="直接连接符 135">
                <a:extLst>
                  <a:ext uri="{FF2B5EF4-FFF2-40B4-BE49-F238E27FC236}">
                    <a16:creationId xmlns:a16="http://schemas.microsoft.com/office/drawing/2014/main" id="{5F212716-D5D8-4737-A0C1-E24EADA95F98}"/>
                  </a:ext>
                </a:extLst>
              </p:cNvPr>
              <p:cNvCxnSpPr>
                <a:cxnSpLocks/>
              </p:cNvCxnSpPr>
              <p:nvPr/>
            </p:nvCxnSpPr>
            <p:spPr>
              <a:xfrm flipV="1">
                <a:off x="9208270" y="1390535"/>
                <a:ext cx="2683515" cy="9677"/>
              </a:xfrm>
              <a:prstGeom prst="line">
                <a:avLst/>
              </a:prstGeom>
              <a:ln/>
            </p:spPr>
            <p:style>
              <a:lnRef idx="3">
                <a:schemeClr val="dk1"/>
              </a:lnRef>
              <a:fillRef idx="0">
                <a:schemeClr val="dk1"/>
              </a:fillRef>
              <a:effectRef idx="2">
                <a:schemeClr val="dk1"/>
              </a:effectRef>
              <a:fontRef idx="minor">
                <a:schemeClr val="tx1"/>
              </a:fontRef>
            </p:style>
          </p:cxnSp>
        </p:grpSp>
        <p:sp>
          <p:nvSpPr>
            <p:cNvPr id="152" name="Google Shape;78;p2">
              <a:extLst>
                <a:ext uri="{FF2B5EF4-FFF2-40B4-BE49-F238E27FC236}">
                  <a16:creationId xmlns:a16="http://schemas.microsoft.com/office/drawing/2014/main" id="{596AEE44-5ABD-4995-8D92-25372E568593}"/>
                </a:ext>
              </a:extLst>
            </p:cNvPr>
            <p:cNvSpPr txBox="1"/>
            <p:nvPr/>
          </p:nvSpPr>
          <p:spPr>
            <a:xfrm>
              <a:off x="9265890" y="4894804"/>
              <a:ext cx="2592340" cy="1208713"/>
            </a:xfrm>
            <a:prstGeom prst="rect">
              <a:avLst/>
            </a:prstGeom>
            <a:noFill/>
            <a:ln>
              <a:noFill/>
            </a:ln>
          </p:spPr>
          <p:txBody>
            <a:bodyPr spcFirstLastPara="1" wrap="square" lIns="30475" tIns="30475" rIns="30475" bIns="30475" anchor="ctr" anchorCtr="0">
              <a:noAutofit/>
            </a:bodyPr>
            <a:lstStyle/>
            <a:p>
              <a:pPr algn="ctr">
                <a:lnSpc>
                  <a:spcPct val="150000"/>
                </a:lnSpc>
                <a:buClr>
                  <a:srgbClr val="FE8637"/>
                </a:buClr>
                <a:buSzPts val="2400"/>
                <a:buFont typeface="Arial"/>
                <a:buNone/>
              </a:pPr>
              <a:r>
                <a:rPr lang="en-US" altLang="zh-CN" sz="2400" b="1" kern="0">
                  <a:solidFill>
                    <a:schemeClr val="accent1">
                      <a:lumMod val="75000"/>
                    </a:schemeClr>
                  </a:solidFill>
                  <a:cs typeface="+mn-ea"/>
                  <a:sym typeface="+mn-lt"/>
                </a:rPr>
                <a:t>90%+</a:t>
              </a:r>
            </a:p>
            <a:p>
              <a:pPr algn="ctr">
                <a:lnSpc>
                  <a:spcPct val="150000"/>
                </a:lnSpc>
                <a:buClr>
                  <a:srgbClr val="FE8637"/>
                </a:buClr>
                <a:buSzPts val="2400"/>
                <a:buFont typeface="Arial"/>
                <a:buNone/>
              </a:pPr>
              <a:r>
                <a:rPr lang="zh-CN" altLang="en-US" sz="2400" b="1" kern="0">
                  <a:cs typeface="+mn-ea"/>
                  <a:sym typeface="+mn-lt"/>
                </a:rPr>
                <a:t>模型精准度</a:t>
              </a:r>
              <a:endParaRPr sz="2400" b="1" kern="0">
                <a:cs typeface="+mn-ea"/>
                <a:sym typeface="+mn-lt"/>
              </a:endParaRPr>
            </a:p>
          </p:txBody>
        </p:sp>
        <p:sp>
          <p:nvSpPr>
            <p:cNvPr id="153" name="Google Shape;78;p2">
              <a:extLst>
                <a:ext uri="{FF2B5EF4-FFF2-40B4-BE49-F238E27FC236}">
                  <a16:creationId xmlns:a16="http://schemas.microsoft.com/office/drawing/2014/main" id="{4BE578AC-83EB-4015-AD36-BA11B815BD84}"/>
                </a:ext>
              </a:extLst>
            </p:cNvPr>
            <p:cNvSpPr txBox="1"/>
            <p:nvPr/>
          </p:nvSpPr>
          <p:spPr>
            <a:xfrm>
              <a:off x="9265890" y="3298658"/>
              <a:ext cx="2592340" cy="1208713"/>
            </a:xfrm>
            <a:prstGeom prst="rect">
              <a:avLst/>
            </a:prstGeom>
            <a:noFill/>
            <a:ln>
              <a:noFill/>
            </a:ln>
          </p:spPr>
          <p:txBody>
            <a:bodyPr spcFirstLastPara="1" wrap="square" lIns="30475" tIns="30475" rIns="30475" bIns="30475" anchor="ctr" anchorCtr="0">
              <a:noAutofit/>
            </a:bodyPr>
            <a:lstStyle/>
            <a:p>
              <a:pPr algn="ctr">
                <a:lnSpc>
                  <a:spcPct val="150000"/>
                </a:lnSpc>
                <a:buClr>
                  <a:srgbClr val="FE8637"/>
                </a:buClr>
                <a:buSzPts val="2400"/>
                <a:buFont typeface="Arial"/>
                <a:buNone/>
              </a:pPr>
              <a:r>
                <a:rPr lang="en-US" altLang="zh-CN" sz="2400" b="1" kern="0">
                  <a:solidFill>
                    <a:schemeClr val="accent1">
                      <a:lumMod val="75000"/>
                    </a:schemeClr>
                  </a:solidFill>
                  <a:cs typeface="+mn-ea"/>
                  <a:sym typeface="+mn-lt"/>
                </a:rPr>
                <a:t>3000+</a:t>
              </a:r>
            </a:p>
            <a:p>
              <a:pPr algn="ctr">
                <a:lnSpc>
                  <a:spcPct val="150000"/>
                </a:lnSpc>
                <a:buClr>
                  <a:srgbClr val="FE8637"/>
                </a:buClr>
                <a:buSzPts val="2400"/>
                <a:buFont typeface="Arial"/>
                <a:buNone/>
              </a:pPr>
              <a:r>
                <a:rPr lang="zh-CN" altLang="en-US" sz="2400" b="1" kern="0">
                  <a:cs typeface="+mn-ea"/>
                  <a:sym typeface="+mn-lt"/>
                </a:rPr>
                <a:t>医疗机构覆盖</a:t>
              </a:r>
              <a:endParaRPr sz="2400" b="1" kern="0">
                <a:cs typeface="+mn-ea"/>
                <a:sym typeface="+mn-lt"/>
              </a:endParaRPr>
            </a:p>
          </p:txBody>
        </p:sp>
        <p:sp>
          <p:nvSpPr>
            <p:cNvPr id="154" name="Google Shape;78;p2">
              <a:extLst>
                <a:ext uri="{FF2B5EF4-FFF2-40B4-BE49-F238E27FC236}">
                  <a16:creationId xmlns:a16="http://schemas.microsoft.com/office/drawing/2014/main" id="{F7B0508B-B46C-443F-A8F0-C4238156A701}"/>
                </a:ext>
              </a:extLst>
            </p:cNvPr>
            <p:cNvSpPr txBox="1"/>
            <p:nvPr/>
          </p:nvSpPr>
          <p:spPr>
            <a:xfrm>
              <a:off x="9265890" y="1715211"/>
              <a:ext cx="2592340" cy="1208713"/>
            </a:xfrm>
            <a:prstGeom prst="rect">
              <a:avLst/>
            </a:prstGeom>
            <a:noFill/>
            <a:ln>
              <a:noFill/>
            </a:ln>
          </p:spPr>
          <p:txBody>
            <a:bodyPr spcFirstLastPara="1" wrap="square" lIns="30475" tIns="30475" rIns="30475" bIns="30475" anchor="ctr" anchorCtr="0">
              <a:noAutofit/>
            </a:bodyPr>
            <a:lstStyle/>
            <a:p>
              <a:pPr algn="ctr">
                <a:lnSpc>
                  <a:spcPct val="150000"/>
                </a:lnSpc>
                <a:buClr>
                  <a:srgbClr val="FE8637"/>
                </a:buClr>
                <a:buSzPts val="2400"/>
                <a:buFont typeface="Arial"/>
                <a:buNone/>
              </a:pPr>
              <a:r>
                <a:rPr lang="en-US" altLang="zh-CN" sz="2400" b="1" kern="0">
                  <a:solidFill>
                    <a:schemeClr val="accent1">
                      <a:lumMod val="75000"/>
                    </a:schemeClr>
                  </a:solidFill>
                  <a:cs typeface="+mn-ea"/>
                  <a:sym typeface="+mn-lt"/>
                </a:rPr>
                <a:t>2</a:t>
              </a:r>
              <a:r>
                <a:rPr lang="zh-CN" altLang="en-US" sz="2400" b="1" kern="0">
                  <a:solidFill>
                    <a:schemeClr val="accent1">
                      <a:lumMod val="75000"/>
                    </a:schemeClr>
                  </a:solidFill>
                  <a:cs typeface="+mn-ea"/>
                  <a:sym typeface="+mn-lt"/>
                </a:rPr>
                <a:t>亿</a:t>
              </a:r>
              <a:r>
                <a:rPr lang="en-US" altLang="zh-CN" sz="2400" b="1" kern="0">
                  <a:solidFill>
                    <a:schemeClr val="accent1">
                      <a:lumMod val="75000"/>
                    </a:schemeClr>
                  </a:solidFill>
                  <a:cs typeface="+mn-ea"/>
                  <a:sym typeface="+mn-lt"/>
                </a:rPr>
                <a:t>+</a:t>
              </a:r>
              <a:r>
                <a:rPr lang="zh-CN" altLang="en-US" sz="2400" b="1" kern="0">
                  <a:solidFill>
                    <a:schemeClr val="accent1">
                      <a:lumMod val="75000"/>
                    </a:schemeClr>
                  </a:solidFill>
                  <a:cs typeface="+mn-ea"/>
                  <a:sym typeface="+mn-lt"/>
                </a:rPr>
                <a:t>次</a:t>
              </a:r>
              <a:endParaRPr lang="en-US" altLang="zh-CN" sz="2400" b="1" kern="0">
                <a:solidFill>
                  <a:schemeClr val="accent1">
                    <a:lumMod val="75000"/>
                  </a:schemeClr>
                </a:solidFill>
                <a:cs typeface="+mn-ea"/>
                <a:sym typeface="+mn-lt"/>
              </a:endParaRPr>
            </a:p>
            <a:p>
              <a:pPr algn="ctr">
                <a:lnSpc>
                  <a:spcPct val="150000"/>
                </a:lnSpc>
                <a:buClr>
                  <a:srgbClr val="FE8637"/>
                </a:buClr>
                <a:buSzPts val="2400"/>
                <a:buFont typeface="Arial"/>
                <a:buNone/>
              </a:pPr>
              <a:r>
                <a:rPr lang="zh-CN" altLang="en-US" sz="2400" b="1" kern="0">
                  <a:cs typeface="+mn-ea"/>
                  <a:sym typeface="+mn-lt"/>
                </a:rPr>
                <a:t>调用量</a:t>
              </a:r>
              <a:endParaRPr sz="2400" b="1" kern="0">
                <a:cs typeface="+mn-ea"/>
                <a:sym typeface="+mn-lt"/>
              </a:endParaRPr>
            </a:p>
          </p:txBody>
        </p:sp>
      </p:grpSp>
    </p:spTree>
    <p:extLst>
      <p:ext uri="{BB962C8B-B14F-4D97-AF65-F5344CB8AC3E}">
        <p14:creationId xmlns:p14="http://schemas.microsoft.com/office/powerpoint/2010/main" val="60402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3"/>
          <p:cNvSpPr/>
          <p:nvPr/>
        </p:nvSpPr>
        <p:spPr>
          <a:xfrm rot="5400000">
            <a:off x="6632261" y="3807651"/>
            <a:ext cx="4788000" cy="333237"/>
          </a:xfrm>
          <a:prstGeom prst="trapezoid">
            <a:avLst>
              <a:gd name="adj" fmla="val 25000"/>
            </a:avLst>
          </a:prstGeom>
          <a:solidFill>
            <a:srgbClr val="D8D8D8"/>
          </a:solidFill>
          <a:ln>
            <a:noFill/>
          </a:ln>
        </p:spPr>
        <p:txBody>
          <a:bodyPr spcFirstLastPara="1" wrap="square" lIns="91433" tIns="45700" rIns="91433" bIns="45700" anchor="t" anchorCtr="0">
            <a:noAutofit/>
          </a:bodyPr>
          <a:lstStyle/>
          <a:p>
            <a:pPr marL="338658" indent="-220128">
              <a:lnSpc>
                <a:spcPct val="90000"/>
              </a:lnSpc>
              <a:buClr>
                <a:schemeClr val="dk1"/>
              </a:buClr>
              <a:buSzPts val="1400"/>
            </a:pPr>
            <a:endParaRPr sz="1867" b="1">
              <a:solidFill>
                <a:srgbClr val="000000"/>
              </a:solidFill>
              <a:latin typeface="Arial"/>
              <a:ea typeface="Arial"/>
              <a:cs typeface="Arial"/>
              <a:sym typeface="Arial"/>
            </a:endParaRPr>
          </a:p>
        </p:txBody>
      </p:sp>
      <p:sp>
        <p:nvSpPr>
          <p:cNvPr id="107" name="Google Shape;107;p23"/>
          <p:cNvSpPr txBox="1">
            <a:spLocks noGrp="1"/>
          </p:cNvSpPr>
          <p:nvPr>
            <p:ph type="title"/>
          </p:nvPr>
        </p:nvSpPr>
        <p:spPr>
          <a:xfrm>
            <a:off x="296643" y="234865"/>
            <a:ext cx="11673308" cy="786544"/>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900" baseline="30000" dirty="0"/>
              <a:t>从骨科及肿瘤两个方向切入，重点在于以伺机行筛查的方式覆盖更多患者、病例。通过加入风险程度定量分析，对诊断、治疗排序模式进行优化，合理医疗资源分配，对高风险病人进行优先诊治。</a:t>
            </a:r>
            <a:r>
              <a:rPr lang="zh-CN" altLang="en-US" sz="2900" baseline="30000" dirty="0"/>
              <a:t>平安技术研究院地跨中美两地，在这两个方向上处于显著的世界领先地位，并已在大陆和台湾的多家核心合作医院临床验证。</a:t>
            </a:r>
            <a:endParaRPr sz="2900" baseline="30000" dirty="0">
              <a:latin typeface="Arial"/>
              <a:ea typeface="Arial"/>
              <a:cs typeface="Arial"/>
              <a:sym typeface="Arial"/>
            </a:endParaRPr>
          </a:p>
        </p:txBody>
      </p:sp>
      <p:sp>
        <p:nvSpPr>
          <p:cNvPr id="108" name="Google Shape;108;p23"/>
          <p:cNvSpPr/>
          <p:nvPr/>
        </p:nvSpPr>
        <p:spPr>
          <a:xfrm>
            <a:off x="361045" y="1094403"/>
            <a:ext cx="635055" cy="271495"/>
          </a:xfrm>
          <a:prstGeom prst="rect">
            <a:avLst/>
          </a:prstGeom>
          <a:solidFill>
            <a:schemeClr val="lt1"/>
          </a:solidFill>
          <a:ln>
            <a:noFill/>
          </a:ln>
        </p:spPr>
        <p:txBody>
          <a:bodyPr spcFirstLastPara="1" wrap="square" lIns="0" tIns="0" rIns="0" bIns="0" anchor="ctr" anchorCtr="0">
            <a:noAutofit/>
          </a:bodyPr>
          <a:lstStyle/>
          <a:p>
            <a:pPr algn="ctr"/>
            <a:r>
              <a:rPr lang="en" sz="1867" b="1">
                <a:solidFill>
                  <a:srgbClr val="E65C01"/>
                </a:solidFill>
                <a:latin typeface="Arial"/>
                <a:ea typeface="Arial"/>
                <a:cs typeface="Arial"/>
                <a:sym typeface="Arial"/>
              </a:rPr>
              <a:t>方向</a:t>
            </a:r>
            <a:endParaRPr sz="1867" b="1">
              <a:solidFill>
                <a:srgbClr val="E65C01"/>
              </a:solidFill>
              <a:latin typeface="Arial"/>
              <a:ea typeface="Arial"/>
              <a:cs typeface="Arial"/>
              <a:sym typeface="Arial"/>
            </a:endParaRPr>
          </a:p>
        </p:txBody>
      </p:sp>
      <p:cxnSp>
        <p:nvCxnSpPr>
          <p:cNvPr id="109" name="Google Shape;109;p23"/>
          <p:cNvCxnSpPr/>
          <p:nvPr/>
        </p:nvCxnSpPr>
        <p:spPr>
          <a:xfrm rot="10800000" flipH="1">
            <a:off x="361045" y="1438894"/>
            <a:ext cx="671441" cy="9444"/>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10" name="Google Shape;110;p23"/>
          <p:cNvSpPr/>
          <p:nvPr/>
        </p:nvSpPr>
        <p:spPr>
          <a:xfrm>
            <a:off x="9745899" y="1046456"/>
            <a:ext cx="1857656" cy="392256"/>
          </a:xfrm>
          <a:prstGeom prst="rect">
            <a:avLst/>
          </a:prstGeom>
          <a:solidFill>
            <a:schemeClr val="lt1"/>
          </a:solid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应用价值</a:t>
            </a:r>
            <a:endParaRPr sz="1867" b="1">
              <a:solidFill>
                <a:srgbClr val="E65C01"/>
              </a:solidFill>
              <a:latin typeface="Arial"/>
              <a:ea typeface="Arial"/>
              <a:cs typeface="Arial"/>
              <a:sym typeface="Arial"/>
            </a:endParaRPr>
          </a:p>
        </p:txBody>
      </p:sp>
      <p:cxnSp>
        <p:nvCxnSpPr>
          <p:cNvPr id="111" name="Google Shape;111;p23"/>
          <p:cNvCxnSpPr/>
          <p:nvPr/>
        </p:nvCxnSpPr>
        <p:spPr>
          <a:xfrm rot="10800000" flipH="1">
            <a:off x="9208271" y="1429035"/>
            <a:ext cx="2683515" cy="9677"/>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12" name="Google Shape;112;p23"/>
          <p:cNvSpPr/>
          <p:nvPr/>
        </p:nvSpPr>
        <p:spPr>
          <a:xfrm>
            <a:off x="6025033" y="1055900"/>
            <a:ext cx="2495600" cy="364000"/>
          </a:xfrm>
          <a:prstGeom prst="rect">
            <a:avLst/>
          </a:prstGeom>
          <a:solidFill>
            <a:schemeClr val="lt1"/>
          </a:solid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产品/方案的主要功能</a:t>
            </a:r>
            <a:endParaRPr sz="1867" b="1">
              <a:solidFill>
                <a:srgbClr val="E65C01"/>
              </a:solidFill>
              <a:latin typeface="Arial"/>
              <a:ea typeface="Arial"/>
              <a:cs typeface="Arial"/>
              <a:sym typeface="Arial"/>
            </a:endParaRPr>
          </a:p>
        </p:txBody>
      </p:sp>
      <p:cxnSp>
        <p:nvCxnSpPr>
          <p:cNvPr id="113" name="Google Shape;113;p23"/>
          <p:cNvCxnSpPr/>
          <p:nvPr/>
        </p:nvCxnSpPr>
        <p:spPr>
          <a:xfrm rot="10800000" flipH="1">
            <a:off x="5871411" y="1429269"/>
            <a:ext cx="2988227" cy="9444"/>
          </a:xfrm>
          <a:prstGeom prst="straightConnector1">
            <a:avLst/>
          </a:prstGeom>
          <a:noFill/>
          <a:ln w="17125" cap="flat" cmpd="sng">
            <a:solidFill>
              <a:schemeClr val="dk1">
                <a:alpha val="49803"/>
              </a:schemeClr>
            </a:solidFill>
            <a:prstDash val="solid"/>
            <a:round/>
            <a:headEnd type="none" w="sm" len="sm"/>
            <a:tailEnd type="none" w="sm" len="sm"/>
          </a:ln>
        </p:spPr>
      </p:cxnSp>
      <p:grpSp>
        <p:nvGrpSpPr>
          <p:cNvPr id="114" name="Google Shape;114;p23"/>
          <p:cNvGrpSpPr/>
          <p:nvPr/>
        </p:nvGrpSpPr>
        <p:grpSpPr>
          <a:xfrm>
            <a:off x="361034" y="1546216"/>
            <a:ext cx="11559535" cy="4808427"/>
            <a:chOff x="361033" y="3112662"/>
            <a:chExt cx="11559535" cy="3241961"/>
          </a:xfrm>
        </p:grpSpPr>
        <p:grpSp>
          <p:nvGrpSpPr>
            <p:cNvPr id="115" name="Google Shape;115;p23"/>
            <p:cNvGrpSpPr/>
            <p:nvPr/>
          </p:nvGrpSpPr>
          <p:grpSpPr>
            <a:xfrm>
              <a:off x="361033" y="3112662"/>
              <a:ext cx="11559534" cy="1696743"/>
              <a:chOff x="361033" y="2895288"/>
              <a:chExt cx="11559534" cy="1788900"/>
            </a:xfrm>
          </p:grpSpPr>
          <p:sp>
            <p:nvSpPr>
              <p:cNvPr id="116" name="Google Shape;116;p23"/>
              <p:cNvSpPr/>
              <p:nvPr/>
            </p:nvSpPr>
            <p:spPr>
              <a:xfrm>
                <a:off x="361033" y="2895288"/>
                <a:ext cx="671400" cy="1788900"/>
              </a:xfrm>
              <a:prstGeom prst="rect">
                <a:avLst/>
              </a:prstGeom>
              <a:solidFill>
                <a:schemeClr val="accent1"/>
              </a:solidFill>
              <a:ln w="17125" cap="flat" cmpd="sng">
                <a:solidFill>
                  <a:srgbClr val="F9F9F9">
                    <a:alpha val="49803"/>
                  </a:srgbClr>
                </a:solidFill>
                <a:prstDash val="solid"/>
                <a:round/>
                <a:headEnd type="none" w="sm" len="sm"/>
                <a:tailEnd type="none" w="sm" len="sm"/>
              </a:ln>
            </p:spPr>
            <p:txBody>
              <a:bodyPr spcFirstLastPara="1" wrap="square" lIns="91433" tIns="45700" rIns="91433" bIns="45700" anchor="ctr" anchorCtr="0">
                <a:noAutofit/>
              </a:bodyPr>
              <a:lstStyle/>
              <a:p>
                <a:pPr algn="ctr">
                  <a:lnSpc>
                    <a:spcPct val="150000"/>
                  </a:lnSpc>
                </a:pPr>
                <a:r>
                  <a:rPr lang="en" sz="1600" b="1" dirty="0">
                    <a:solidFill>
                      <a:schemeClr val="lt1"/>
                    </a:solidFill>
                    <a:latin typeface="楷体" panose="02010609060101010101" pitchFamily="49" charset="-122"/>
                    <a:ea typeface="楷体" panose="02010609060101010101" pitchFamily="49" charset="-122"/>
                    <a:cs typeface="Arial"/>
                    <a:sym typeface="Arial"/>
                  </a:rPr>
                  <a:t>1 – </a:t>
                </a:r>
                <a:endParaRPr sz="1467" dirty="0">
                  <a:latin typeface="楷体" panose="02010609060101010101" pitchFamily="49" charset="-122"/>
                  <a:ea typeface="楷体" panose="02010609060101010101" pitchFamily="49" charset="-122"/>
                </a:endParaRPr>
              </a:p>
              <a:p>
                <a:pPr algn="ctr">
                  <a:lnSpc>
                    <a:spcPct val="150000"/>
                  </a:lnSpc>
                </a:pPr>
                <a:r>
                  <a:rPr lang="en" sz="1600" b="1" dirty="0">
                    <a:solidFill>
                      <a:schemeClr val="lt1"/>
                    </a:solidFill>
                    <a:latin typeface="楷体" panose="02010609060101010101" pitchFamily="49" charset="-122"/>
                    <a:ea typeface="楷体" panose="02010609060101010101" pitchFamily="49" charset="-122"/>
                    <a:cs typeface="Arial"/>
                    <a:sym typeface="Arial"/>
                  </a:rPr>
                  <a:t>骨科</a:t>
                </a:r>
                <a:endParaRPr sz="1600" b="1" dirty="0">
                  <a:solidFill>
                    <a:schemeClr val="lt1"/>
                  </a:solidFill>
                  <a:latin typeface="楷体" panose="02010609060101010101" pitchFamily="49" charset="-122"/>
                  <a:ea typeface="楷体" panose="02010609060101010101" pitchFamily="49" charset="-122"/>
                  <a:cs typeface="Arial"/>
                  <a:sym typeface="Arial"/>
                </a:endParaRPr>
              </a:p>
            </p:txBody>
          </p:sp>
          <p:sp>
            <p:nvSpPr>
              <p:cNvPr id="117" name="Google Shape;117;p23"/>
              <p:cNvSpPr/>
              <p:nvPr/>
            </p:nvSpPr>
            <p:spPr>
              <a:xfrm>
                <a:off x="9208267" y="2895288"/>
                <a:ext cx="2712300" cy="17889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r>
                  <a:rPr lang="en" sz="1600" b="1" u="sng" dirty="0">
                    <a:solidFill>
                      <a:srgbClr val="E65C01"/>
                    </a:solidFill>
                  </a:rPr>
                  <a:t>降低漏诊率，提升准确度，提高效率和检测全面度：</a:t>
                </a:r>
                <a:endParaRPr sz="1600" b="1" u="sng" dirty="0">
                  <a:solidFill>
                    <a:srgbClr val="E65C01"/>
                  </a:solidFill>
                </a:endParaRPr>
              </a:p>
              <a:p>
                <a:pPr marL="287859" indent="-287859">
                  <a:buClr>
                    <a:srgbClr val="E65C01"/>
                  </a:buClr>
                  <a:buSzPts val="1200"/>
                  <a:buFont typeface="Arial"/>
                  <a:buChar char="•"/>
                </a:pPr>
                <a:r>
                  <a:rPr lang="en" sz="1600" b="1" dirty="0">
                    <a:solidFill>
                      <a:srgbClr val="E65C01"/>
                    </a:solidFill>
                    <a:latin typeface="楷体" panose="02010609060101010101" pitchFamily="49" charset="-122"/>
                    <a:ea typeface="楷体" panose="02010609060101010101" pitchFamily="49" charset="-122"/>
                    <a:cs typeface="Arial"/>
                    <a:sym typeface="Arial"/>
                  </a:rPr>
                  <a:t>骨折：</a:t>
                </a:r>
                <a:r>
                  <a:rPr lang="en" sz="1600" dirty="0">
                    <a:solidFill>
                      <a:schemeClr val="dk1"/>
                    </a:solidFill>
                    <a:latin typeface="楷体" panose="02010609060101010101" pitchFamily="49" charset="-122"/>
                    <a:ea typeface="楷体" panose="02010609060101010101" pitchFamily="49" charset="-122"/>
                    <a:cs typeface="Arial"/>
                    <a:sym typeface="Arial"/>
                  </a:rPr>
                  <a:t>可面向</a:t>
                </a:r>
                <a:r>
                  <a:rPr lang="en" sz="1600" b="1" dirty="0">
                    <a:solidFill>
                      <a:srgbClr val="E65C01"/>
                    </a:solidFill>
                    <a:latin typeface="楷体" panose="02010609060101010101" pitchFamily="49" charset="-122"/>
                    <a:ea typeface="楷体" panose="02010609060101010101" pitchFamily="49" charset="-122"/>
                    <a:cs typeface="Arial"/>
                    <a:sym typeface="Arial"/>
                  </a:rPr>
                  <a:t>急诊室、急症中心</a:t>
                </a:r>
                <a:r>
                  <a:rPr lang="en" sz="1600" dirty="0">
                    <a:solidFill>
                      <a:schemeClr val="dk1"/>
                    </a:solidFill>
                    <a:latin typeface="楷体" panose="02010609060101010101" pitchFamily="49" charset="-122"/>
                    <a:ea typeface="楷体" panose="02010609060101010101" pitchFamily="49" charset="-122"/>
                    <a:cs typeface="Arial"/>
                    <a:sym typeface="Arial"/>
                  </a:rPr>
                  <a:t>，辅助第一时间发现骨折，辅助定位和定量分析</a:t>
                </a:r>
                <a:endParaRPr sz="1600" dirty="0">
                  <a:solidFill>
                    <a:schemeClr val="dk1"/>
                  </a:solidFill>
                  <a:latin typeface="楷体" panose="02010609060101010101" pitchFamily="49" charset="-122"/>
                  <a:ea typeface="楷体" panose="02010609060101010101" pitchFamily="49" charset="-122"/>
                  <a:cs typeface="Arial"/>
                  <a:sym typeface="Arial"/>
                </a:endParaRPr>
              </a:p>
              <a:p>
                <a:pPr marL="287859" indent="-287859">
                  <a:buClr>
                    <a:srgbClr val="E65C01"/>
                  </a:buClr>
                  <a:buSzPts val="1200"/>
                  <a:buFont typeface="Arial"/>
                  <a:buChar char="•"/>
                </a:pPr>
                <a:r>
                  <a:rPr lang="en" sz="1600" b="1" dirty="0">
                    <a:solidFill>
                      <a:srgbClr val="E65C01"/>
                    </a:solidFill>
                    <a:latin typeface="楷体" panose="02010609060101010101" pitchFamily="49" charset="-122"/>
                    <a:ea typeface="楷体" panose="02010609060101010101" pitchFamily="49" charset="-122"/>
                    <a:cs typeface="Arial"/>
                    <a:sym typeface="Arial"/>
                  </a:rPr>
                  <a:t>骨质疏松：</a:t>
                </a:r>
                <a:r>
                  <a:rPr lang="en" sz="1600" dirty="0">
                    <a:solidFill>
                      <a:schemeClr val="dk1"/>
                    </a:solidFill>
                    <a:latin typeface="楷体" panose="02010609060101010101" pitchFamily="49" charset="-122"/>
                    <a:ea typeface="楷体" panose="02010609060101010101" pitchFamily="49" charset="-122"/>
                    <a:cs typeface="Arial"/>
                    <a:sym typeface="Arial"/>
                  </a:rPr>
                  <a:t>面向第一层</a:t>
                </a:r>
                <a:r>
                  <a:rPr lang="zh-CN" altLang="en-US" sz="1600" dirty="0">
                    <a:solidFill>
                      <a:schemeClr val="dk1"/>
                    </a:solidFill>
                    <a:latin typeface="楷体" panose="02010609060101010101" pitchFamily="49" charset="-122"/>
                    <a:ea typeface="楷体" panose="02010609060101010101" pitchFamily="49" charset="-122"/>
                    <a:cs typeface="Arial"/>
                    <a:sym typeface="Arial"/>
                  </a:rPr>
                  <a:t>医疗</a:t>
                </a:r>
                <a:r>
                  <a:rPr lang="en" sz="1600" dirty="0">
                    <a:solidFill>
                      <a:schemeClr val="dk1"/>
                    </a:solidFill>
                    <a:latin typeface="楷体" panose="02010609060101010101" pitchFamily="49" charset="-122"/>
                    <a:ea typeface="楷体" panose="02010609060101010101" pitchFamily="49" charset="-122"/>
                    <a:cs typeface="Arial"/>
                    <a:sym typeface="Arial"/>
                  </a:rPr>
                  <a:t>服务，辅助发现骨质疏松，便于早预防</a:t>
                </a:r>
                <a:r>
                  <a:rPr lang="zh-CN" altLang="en-US" sz="1600" dirty="0">
                    <a:solidFill>
                      <a:schemeClr val="dk1"/>
                    </a:solidFill>
                    <a:latin typeface="楷体" panose="02010609060101010101" pitchFamily="49" charset="-122"/>
                    <a:ea typeface="楷体" panose="02010609060101010101" pitchFamily="49" charset="-122"/>
                    <a:cs typeface="Arial"/>
                    <a:sym typeface="Arial"/>
                  </a:rPr>
                  <a:t>及风湿免疫等慢性疾病</a:t>
                </a:r>
                <a:endParaRPr sz="1600" dirty="0">
                  <a:solidFill>
                    <a:schemeClr val="dk1"/>
                  </a:solidFill>
                  <a:latin typeface="楷体" panose="02010609060101010101" pitchFamily="49" charset="-122"/>
                  <a:ea typeface="楷体" panose="02010609060101010101" pitchFamily="49" charset="-122"/>
                  <a:cs typeface="Arial"/>
                  <a:sym typeface="Arial"/>
                </a:endParaRPr>
              </a:p>
            </p:txBody>
          </p:sp>
          <p:sp>
            <p:nvSpPr>
              <p:cNvPr id="118" name="Google Shape;118;p23"/>
              <p:cNvSpPr/>
              <p:nvPr/>
            </p:nvSpPr>
            <p:spPr>
              <a:xfrm>
                <a:off x="5871404" y="2895288"/>
                <a:ext cx="2988300" cy="1788900"/>
              </a:xfrm>
              <a:prstGeom prst="rect">
                <a:avLst/>
              </a:prstGeom>
              <a:solidFill>
                <a:srgbClr val="F2F2F2"/>
              </a:solidFill>
              <a:ln>
                <a:noFill/>
              </a:ln>
            </p:spPr>
            <p:txBody>
              <a:bodyPr spcFirstLastPara="1" wrap="square" lIns="91433" tIns="45700" rIns="91433" bIns="45700" anchor="ctr" anchorCtr="0">
                <a:noAutofit/>
              </a:bodyPr>
              <a:lstStyle/>
              <a:p>
                <a:pPr marL="287859" indent="-287859">
                  <a:buSzPts val="1200"/>
                  <a:buChar char="•"/>
                </a:pPr>
                <a:r>
                  <a:rPr lang="en" sz="1600"/>
                  <a:t>骨折X光：</a:t>
                </a:r>
                <a:endParaRPr sz="1600"/>
              </a:p>
              <a:p>
                <a:pPr marL="609585"/>
                <a:r>
                  <a:rPr lang="en" sz="1600"/>
                  <a:t>通过分析胸部、髋骨X光片判断骨折情况及位置</a:t>
                </a:r>
                <a:endParaRPr sz="1600"/>
              </a:p>
              <a:p>
                <a:pPr marL="609585"/>
                <a:endParaRPr sz="1600"/>
              </a:p>
              <a:p>
                <a:pPr marL="287859" indent="-287859">
                  <a:buSzPts val="1200"/>
                  <a:buChar char="•"/>
                </a:pPr>
                <a:r>
                  <a:rPr lang="en" sz="1600"/>
                  <a:t>骨质疏松X光：</a:t>
                </a:r>
                <a:endParaRPr sz="1600"/>
              </a:p>
              <a:p>
                <a:pPr marL="609585"/>
                <a:r>
                  <a:rPr lang="en" sz="1600"/>
                  <a:t>适用范围覆盖胸部、腰椎、及髋部，通过检测X光片判断患者该部位骨质疏松情况</a:t>
                </a:r>
                <a:endParaRPr sz="1600">
                  <a:latin typeface="Arial"/>
                  <a:ea typeface="Arial"/>
                  <a:cs typeface="Arial"/>
                  <a:sym typeface="Arial"/>
                </a:endParaRPr>
              </a:p>
            </p:txBody>
          </p:sp>
          <p:sp>
            <p:nvSpPr>
              <p:cNvPr id="119" name="Google Shape;119;p23"/>
              <p:cNvSpPr/>
              <p:nvPr/>
            </p:nvSpPr>
            <p:spPr>
              <a:xfrm>
                <a:off x="1078237" y="2895288"/>
                <a:ext cx="4728000" cy="1788900"/>
              </a:xfrm>
              <a:prstGeom prst="rect">
                <a:avLst/>
              </a:prstGeom>
              <a:solidFill>
                <a:srgbClr val="F2F2F2"/>
              </a:solidFill>
              <a:ln>
                <a:noFill/>
              </a:ln>
            </p:spPr>
            <p:txBody>
              <a:bodyPr spcFirstLastPara="1" wrap="square" lIns="91433" tIns="45700" rIns="91433" bIns="45700" anchor="ctr" anchorCtr="0">
                <a:noAutofit/>
              </a:bodyPr>
              <a:lstStyle/>
              <a:p>
                <a:pPr marL="338658" indent="-338658">
                  <a:buClr>
                    <a:schemeClr val="dk1"/>
                  </a:buClr>
                  <a:buSzPts val="1200"/>
                  <a:buFont typeface="Arial"/>
                  <a:buChar char="•"/>
                </a:pPr>
                <a:r>
                  <a:rPr lang="en" sz="1600" dirty="0">
                    <a:solidFill>
                      <a:schemeClr val="dk1"/>
                    </a:solidFill>
                    <a:latin typeface="楷体" panose="02010609060101010101" pitchFamily="49" charset="-122"/>
                    <a:ea typeface="楷体" panose="02010609060101010101" pitchFamily="49" charset="-122"/>
                    <a:cs typeface="Arial"/>
                    <a:sym typeface="Arial"/>
                  </a:rPr>
                  <a:t>骨质疏松症已跃居</a:t>
                </a:r>
                <a:r>
                  <a:rPr lang="en" sz="1600" b="1" dirty="0">
                    <a:solidFill>
                      <a:srgbClr val="E65C01"/>
                    </a:solidFill>
                    <a:latin typeface="楷体" panose="02010609060101010101" pitchFamily="49" charset="-122"/>
                    <a:ea typeface="楷体" panose="02010609060101010101" pitchFamily="49" charset="-122"/>
                    <a:cs typeface="Arial"/>
                    <a:sym typeface="Arial"/>
                  </a:rPr>
                  <a:t>常见病、多发病前十</a:t>
                </a:r>
                <a:endParaRPr sz="1600" b="1" dirty="0">
                  <a:solidFill>
                    <a:srgbClr val="E65C01"/>
                  </a:solidFill>
                  <a:latin typeface="楷体" panose="02010609060101010101" pitchFamily="49" charset="-122"/>
                  <a:ea typeface="楷体" panose="02010609060101010101" pitchFamily="49" charset="-122"/>
                  <a:cs typeface="Arial"/>
                  <a:sym typeface="Arial"/>
                </a:endParaRPr>
              </a:p>
              <a:p>
                <a:pPr marL="338658" indent="-338658">
                  <a:buClr>
                    <a:schemeClr val="dk1"/>
                  </a:buClr>
                  <a:buSzPts val="1200"/>
                  <a:buFont typeface="Arial"/>
                  <a:buChar char="•"/>
                </a:pPr>
                <a:r>
                  <a:rPr lang="en" sz="1600" dirty="0">
                    <a:solidFill>
                      <a:schemeClr val="dk1"/>
                    </a:solidFill>
                    <a:latin typeface="楷体" panose="02010609060101010101" pitchFamily="49" charset="-122"/>
                    <a:ea typeface="楷体" panose="02010609060101010101" pitchFamily="49" charset="-122"/>
                    <a:cs typeface="Arial"/>
                    <a:sym typeface="Arial"/>
                  </a:rPr>
                  <a:t>老年人患病率超过半数，</a:t>
                </a:r>
                <a:r>
                  <a:rPr lang="en" sz="1600" b="1" dirty="0">
                    <a:solidFill>
                      <a:srgbClr val="E65C01"/>
                    </a:solidFill>
                    <a:latin typeface="楷体" panose="02010609060101010101" pitchFamily="49" charset="-122"/>
                    <a:ea typeface="楷体" panose="02010609060101010101" pitchFamily="49" charset="-122"/>
                    <a:cs typeface="Arial"/>
                    <a:sym typeface="Arial"/>
                  </a:rPr>
                  <a:t>骨折的几率接近1/3</a:t>
                </a:r>
                <a:endParaRPr sz="1467" dirty="0">
                  <a:latin typeface="楷体" panose="02010609060101010101" pitchFamily="49" charset="-122"/>
                  <a:ea typeface="楷体" panose="02010609060101010101" pitchFamily="49" charset="-122"/>
                </a:endParaRPr>
              </a:p>
              <a:p>
                <a:pPr marL="338658" indent="-338658">
                  <a:buClr>
                    <a:schemeClr val="dk1"/>
                  </a:buClr>
                  <a:buSzPts val="1200"/>
                  <a:buFont typeface="Arial"/>
                  <a:buChar char="•"/>
                </a:pPr>
                <a:r>
                  <a:rPr lang="en" sz="1600" dirty="0">
                    <a:solidFill>
                      <a:schemeClr val="dk1"/>
                    </a:solidFill>
                    <a:latin typeface="楷体" panose="02010609060101010101" pitchFamily="49" charset="-122"/>
                    <a:ea typeface="楷体" panose="02010609060101010101" pitchFamily="49" charset="-122"/>
                    <a:cs typeface="Arial"/>
                    <a:sym typeface="Arial"/>
                  </a:rPr>
                  <a:t>由于未能尽早发现并治疗髋部骨折而产生</a:t>
                </a:r>
                <a:r>
                  <a:rPr lang="en" sz="1600" b="1" dirty="0">
                    <a:solidFill>
                      <a:srgbClr val="E65C01"/>
                    </a:solidFill>
                    <a:latin typeface="楷体" panose="02010609060101010101" pitchFamily="49" charset="-122"/>
                    <a:ea typeface="楷体" panose="02010609060101010101" pitchFamily="49" charset="-122"/>
                    <a:cs typeface="Arial"/>
                    <a:sym typeface="Arial"/>
                  </a:rPr>
                  <a:t>并发症死亡的概率逐年增高</a:t>
                </a:r>
                <a:endParaRPr sz="1600" b="1" dirty="0">
                  <a:solidFill>
                    <a:srgbClr val="E65C01"/>
                  </a:solidFill>
                  <a:latin typeface="楷体" panose="02010609060101010101" pitchFamily="49" charset="-122"/>
                  <a:ea typeface="楷体" panose="02010609060101010101" pitchFamily="49" charset="-122"/>
                  <a:cs typeface="Arial"/>
                  <a:sym typeface="Arial"/>
                </a:endParaRPr>
              </a:p>
              <a:p>
                <a:pPr marL="338658" indent="-338658">
                  <a:buClr>
                    <a:schemeClr val="dk1"/>
                  </a:buClr>
                  <a:buSzPts val="1200"/>
                  <a:buFont typeface="Arial"/>
                  <a:buChar char="•"/>
                </a:pPr>
                <a:r>
                  <a:rPr lang="en" sz="1600" dirty="0">
                    <a:solidFill>
                      <a:schemeClr val="dk1"/>
                    </a:solidFill>
                    <a:latin typeface="楷体" panose="02010609060101010101" pitchFamily="49" charset="-122"/>
                    <a:ea typeface="楷体" panose="02010609060101010101" pitchFamily="49" charset="-122"/>
                    <a:cs typeface="Arial"/>
                    <a:sym typeface="Arial"/>
                  </a:rPr>
                  <a:t>急诊室医疗条件和人员配置有限，住院医师经验不足而漏诊误诊，隐型骨折案例不易判断，无法保证患者在24小时之内得到确切的诊断并开展治疗方案，进一步导致社会医疗成本上升</a:t>
                </a:r>
                <a:endParaRPr sz="1600" dirty="0">
                  <a:solidFill>
                    <a:schemeClr val="dk1"/>
                  </a:solidFill>
                  <a:latin typeface="楷体" panose="02010609060101010101" pitchFamily="49" charset="-122"/>
                  <a:ea typeface="楷体" panose="02010609060101010101" pitchFamily="49" charset="-122"/>
                  <a:cs typeface="Arial"/>
                  <a:sym typeface="Arial"/>
                </a:endParaRPr>
              </a:p>
            </p:txBody>
          </p:sp>
        </p:grpSp>
        <p:grpSp>
          <p:nvGrpSpPr>
            <p:cNvPr id="120" name="Google Shape;120;p23"/>
            <p:cNvGrpSpPr/>
            <p:nvPr/>
          </p:nvGrpSpPr>
          <p:grpSpPr>
            <a:xfrm>
              <a:off x="361033" y="4862147"/>
              <a:ext cx="11559535" cy="1492476"/>
              <a:chOff x="361033" y="4756271"/>
              <a:chExt cx="11559535" cy="1492476"/>
            </a:xfrm>
          </p:grpSpPr>
          <p:sp>
            <p:nvSpPr>
              <p:cNvPr id="121" name="Google Shape;121;p23"/>
              <p:cNvSpPr/>
              <p:nvPr/>
            </p:nvSpPr>
            <p:spPr>
              <a:xfrm>
                <a:off x="361033" y="4756271"/>
                <a:ext cx="671400" cy="1482600"/>
              </a:xfrm>
              <a:prstGeom prst="rect">
                <a:avLst/>
              </a:prstGeom>
              <a:solidFill>
                <a:schemeClr val="accent1"/>
              </a:solidFill>
              <a:ln w="17125" cap="flat" cmpd="sng">
                <a:solidFill>
                  <a:srgbClr val="F9F9F9">
                    <a:alpha val="49803"/>
                  </a:srgbClr>
                </a:solidFill>
                <a:prstDash val="solid"/>
                <a:round/>
                <a:headEnd type="none" w="sm" len="sm"/>
                <a:tailEnd type="none" w="sm" len="sm"/>
              </a:ln>
            </p:spPr>
            <p:txBody>
              <a:bodyPr spcFirstLastPara="1" wrap="square" lIns="91433" tIns="45700" rIns="91433" bIns="45700" anchor="ctr" anchorCtr="0">
                <a:noAutofit/>
              </a:bodyPr>
              <a:lstStyle/>
              <a:p>
                <a:pPr algn="ctr">
                  <a:lnSpc>
                    <a:spcPct val="150000"/>
                  </a:lnSpc>
                </a:pPr>
                <a:r>
                  <a:rPr lang="en" sz="1600" b="1" dirty="0">
                    <a:solidFill>
                      <a:schemeClr val="lt1"/>
                    </a:solidFill>
                    <a:latin typeface="楷体" panose="02010609060101010101" pitchFamily="49" charset="-122"/>
                    <a:ea typeface="楷体" panose="02010609060101010101" pitchFamily="49" charset="-122"/>
                    <a:cs typeface="Arial"/>
                    <a:sym typeface="Arial"/>
                  </a:rPr>
                  <a:t>2 – </a:t>
                </a:r>
                <a:endParaRPr sz="1467" dirty="0">
                  <a:latin typeface="楷体" panose="02010609060101010101" pitchFamily="49" charset="-122"/>
                  <a:ea typeface="楷体" panose="02010609060101010101" pitchFamily="49" charset="-122"/>
                </a:endParaRPr>
              </a:p>
              <a:p>
                <a:pPr algn="ctr">
                  <a:lnSpc>
                    <a:spcPct val="150000"/>
                  </a:lnSpc>
                </a:pPr>
                <a:r>
                  <a:rPr lang="en" sz="1600" b="1" dirty="0">
                    <a:solidFill>
                      <a:schemeClr val="lt1"/>
                    </a:solidFill>
                    <a:latin typeface="楷体" panose="02010609060101010101" pitchFamily="49" charset="-122"/>
                    <a:ea typeface="楷体" panose="02010609060101010101" pitchFamily="49" charset="-122"/>
                    <a:cs typeface="Arial"/>
                    <a:sym typeface="Arial"/>
                  </a:rPr>
                  <a:t>肿瘤</a:t>
                </a:r>
                <a:endParaRPr sz="1600" b="1" dirty="0">
                  <a:solidFill>
                    <a:schemeClr val="lt1"/>
                  </a:solidFill>
                  <a:latin typeface="楷体" panose="02010609060101010101" pitchFamily="49" charset="-122"/>
                  <a:ea typeface="楷体" panose="02010609060101010101" pitchFamily="49" charset="-122"/>
                  <a:cs typeface="Arial"/>
                  <a:sym typeface="Arial"/>
                </a:endParaRPr>
              </a:p>
            </p:txBody>
          </p:sp>
          <p:sp>
            <p:nvSpPr>
              <p:cNvPr id="122" name="Google Shape;122;p23"/>
              <p:cNvSpPr/>
              <p:nvPr/>
            </p:nvSpPr>
            <p:spPr>
              <a:xfrm>
                <a:off x="9208268" y="4756272"/>
                <a:ext cx="2712300" cy="14826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r>
                  <a:rPr lang="en" sz="1600" b="1" u="sng" dirty="0">
                    <a:solidFill>
                      <a:srgbClr val="E65C01"/>
                    </a:solidFill>
                  </a:rPr>
                  <a:t>优化医疗资源分配：</a:t>
                </a:r>
                <a:endParaRPr sz="1600" b="1" u="sng" dirty="0">
                  <a:solidFill>
                    <a:srgbClr val="E65C01"/>
                  </a:solidFill>
                </a:endParaRPr>
              </a:p>
              <a:p>
                <a:pPr marL="287859" indent="-287859">
                  <a:buSzPts val="1200"/>
                  <a:buFont typeface="Arial"/>
                  <a:buChar char="•"/>
                </a:pPr>
                <a:r>
                  <a:rPr lang="en" sz="1600" dirty="0"/>
                  <a:t>可面向</a:t>
                </a:r>
                <a:r>
                  <a:rPr lang="zh-CN" altLang="en-US" sz="1600" dirty="0"/>
                  <a:t>全科</a:t>
                </a:r>
                <a:r>
                  <a:rPr lang="en" sz="1600" dirty="0"/>
                  <a:t>、肿瘤</a:t>
                </a:r>
                <a:r>
                  <a:rPr lang="zh-CN" altLang="en-US" sz="1600" dirty="0"/>
                  <a:t>内</a:t>
                </a:r>
                <a:r>
                  <a:rPr lang="en" sz="1600" dirty="0"/>
                  <a:t>科</a:t>
                </a:r>
                <a:r>
                  <a:rPr lang="zh-CN" altLang="en-US" sz="1600" dirty="0"/>
                  <a:t>，影像科，核医学，</a:t>
                </a:r>
                <a:r>
                  <a:rPr lang="en" sz="1600" dirty="0"/>
                  <a:t>肿瘤</a:t>
                </a:r>
                <a:r>
                  <a:rPr lang="zh-CN" altLang="en-US" sz="1600" dirty="0"/>
                  <a:t>外</a:t>
                </a:r>
                <a:r>
                  <a:rPr lang="en" sz="1600" dirty="0"/>
                  <a:t>科</a:t>
                </a:r>
                <a:r>
                  <a:rPr lang="zh-CN" altLang="en-US" sz="1600" dirty="0"/>
                  <a:t>及放疗科等</a:t>
                </a:r>
                <a:r>
                  <a:rPr lang="en" sz="1600" dirty="0"/>
                  <a:t>等。实现肿瘤检测多病种、全流程</a:t>
                </a:r>
                <a:r>
                  <a:rPr lang="zh-CN" altLang="en-US" sz="1600" dirty="0"/>
                  <a:t>管理。</a:t>
                </a:r>
                <a:r>
                  <a:rPr lang="en" sz="1600" dirty="0"/>
                  <a:t>通过风险评估，</a:t>
                </a:r>
                <a:r>
                  <a:rPr lang="en" sz="1600" dirty="0">
                    <a:solidFill>
                      <a:schemeClr val="dk1"/>
                    </a:solidFill>
                  </a:rPr>
                  <a:t>优化诊断、治疗排序模式，实现医院分级治疗。</a:t>
                </a:r>
                <a:endParaRPr sz="1600" dirty="0"/>
              </a:p>
            </p:txBody>
          </p:sp>
          <p:sp>
            <p:nvSpPr>
              <p:cNvPr id="123" name="Google Shape;123;p23"/>
              <p:cNvSpPr/>
              <p:nvPr/>
            </p:nvSpPr>
            <p:spPr>
              <a:xfrm>
                <a:off x="5871406" y="4756272"/>
                <a:ext cx="2988300" cy="1482600"/>
              </a:xfrm>
              <a:prstGeom prst="rect">
                <a:avLst/>
              </a:prstGeom>
              <a:solidFill>
                <a:srgbClr val="F2F2F2"/>
              </a:solidFill>
              <a:ln>
                <a:noFill/>
              </a:ln>
            </p:spPr>
            <p:txBody>
              <a:bodyPr spcFirstLastPara="1" wrap="square" lIns="91433" tIns="45700" rIns="91433" bIns="45700" anchor="ctr" anchorCtr="0">
                <a:noAutofit/>
              </a:bodyPr>
              <a:lstStyle/>
              <a:p>
                <a:r>
                  <a:rPr lang="en" sz="1600"/>
                  <a:t>利用伺机性筛查的方式，对胸部及上腹部器官进行多病种筛查及定量分析，给出患者病灶风险程度，对高风险病人进行优先诊治。之后可能扩展到包含头颈部和下腹部。</a:t>
                </a:r>
                <a:endParaRPr sz="1200" b="1"/>
              </a:p>
            </p:txBody>
          </p:sp>
          <p:sp>
            <p:nvSpPr>
              <p:cNvPr id="124" name="Google Shape;124;p23"/>
              <p:cNvSpPr/>
              <p:nvPr/>
            </p:nvSpPr>
            <p:spPr>
              <a:xfrm>
                <a:off x="1078239" y="4766147"/>
                <a:ext cx="4728000" cy="1482600"/>
              </a:xfrm>
              <a:prstGeom prst="rect">
                <a:avLst/>
              </a:prstGeom>
              <a:solidFill>
                <a:srgbClr val="F2F2F2"/>
              </a:solidFill>
              <a:ln>
                <a:noFill/>
              </a:ln>
            </p:spPr>
            <p:txBody>
              <a:bodyPr spcFirstLastPara="1" wrap="square" lIns="91433" tIns="45700" rIns="91433" bIns="45700" anchor="ctr" anchorCtr="0">
                <a:noAutofit/>
              </a:bodyPr>
              <a:lstStyle/>
              <a:p>
                <a:pPr marL="287859" indent="-287859">
                  <a:buSzPts val="1200"/>
                  <a:buFont typeface="Arial"/>
                  <a:buChar char="•"/>
                </a:pPr>
                <a:r>
                  <a:rPr lang="en" sz="1600" b="1" dirty="0">
                    <a:solidFill>
                      <a:srgbClr val="E65C01"/>
                    </a:solidFill>
                  </a:rPr>
                  <a:t>高风险病人得不到优先治疗</a:t>
                </a:r>
                <a:r>
                  <a:rPr lang="en" sz="1600" dirty="0"/>
                  <a:t>：通常医院医生阅片方式为先拍先阅，这使得高风险度患者的信息得不到重视，且得到治疗的时间会被拖延。</a:t>
                </a:r>
                <a:endParaRPr sz="1600" dirty="0"/>
              </a:p>
              <a:p>
                <a:pPr marL="287859" indent="-287859">
                  <a:buSzPts val="1200"/>
                  <a:buChar char="•"/>
                </a:pPr>
                <a:r>
                  <a:rPr lang="en" sz="1600" b="1" dirty="0">
                    <a:solidFill>
                      <a:srgbClr val="E65C01"/>
                    </a:solidFill>
                  </a:rPr>
                  <a:t>人工阅片局限性强，漏诊率高</a:t>
                </a:r>
                <a:r>
                  <a:rPr lang="en" sz="1600" dirty="0"/>
                  <a:t>：当医生结合病人反馈读片时，容易因为把重点放在局部器官上而忽视了其他病灶，或者由于病灶本身难观察而导致漏诊。</a:t>
                </a:r>
                <a:endParaRPr sz="1600" dirty="0"/>
              </a:p>
            </p:txBody>
          </p:sp>
        </p:grpSp>
      </p:grpSp>
      <p:sp>
        <p:nvSpPr>
          <p:cNvPr id="125" name="Google Shape;125;p23"/>
          <p:cNvSpPr/>
          <p:nvPr/>
        </p:nvSpPr>
        <p:spPr>
          <a:xfrm>
            <a:off x="2018199" y="1056081"/>
            <a:ext cx="2618843" cy="363923"/>
          </a:xfrm>
          <a:prstGeom prst="rect">
            <a:avLst/>
          </a:prstGeom>
          <a:solidFill>
            <a:schemeClr val="lt1"/>
          </a:solid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痛点/需求</a:t>
            </a:r>
            <a:endParaRPr sz="1867" b="1">
              <a:solidFill>
                <a:srgbClr val="E65C01"/>
              </a:solidFill>
              <a:latin typeface="Arial"/>
              <a:ea typeface="Arial"/>
              <a:cs typeface="Arial"/>
              <a:sym typeface="Arial"/>
            </a:endParaRPr>
          </a:p>
        </p:txBody>
      </p:sp>
      <p:cxnSp>
        <p:nvCxnSpPr>
          <p:cNvPr id="126" name="Google Shape;126;p23"/>
          <p:cNvCxnSpPr/>
          <p:nvPr/>
        </p:nvCxnSpPr>
        <p:spPr>
          <a:xfrm rot="10800000" flipH="1">
            <a:off x="1070986" y="1430278"/>
            <a:ext cx="4727901" cy="8977"/>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27" name="Google Shape;127;p23"/>
          <p:cNvSpPr/>
          <p:nvPr/>
        </p:nvSpPr>
        <p:spPr>
          <a:xfrm>
            <a:off x="361044" y="6475779"/>
            <a:ext cx="11152909" cy="276999"/>
          </a:xfrm>
          <a:prstGeom prst="rect">
            <a:avLst/>
          </a:prstGeom>
          <a:noFill/>
          <a:ln>
            <a:noFill/>
          </a:ln>
        </p:spPr>
        <p:txBody>
          <a:bodyPr spcFirstLastPara="1" wrap="square" lIns="91433" tIns="45700" rIns="91433" bIns="45700" anchor="t" anchorCtr="0">
            <a:noAutofit/>
          </a:bodyPr>
          <a:lstStyle/>
          <a:p>
            <a:r>
              <a:rPr lang="en" sz="1200">
                <a:solidFill>
                  <a:schemeClr val="dk1"/>
                </a:solidFill>
                <a:latin typeface="Arial"/>
                <a:ea typeface="Arial"/>
                <a:cs typeface="Arial"/>
                <a:sym typeface="Arial"/>
              </a:rPr>
              <a:t>1. 此页大部分是中国地区的统计数据，后续，部分市场相关数据需结合香港当地实际数据情况微调</a:t>
            </a:r>
            <a:endParaRPr sz="12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04919" y="234865"/>
            <a:ext cx="11487527" cy="786544"/>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1-1 骨科</a:t>
            </a:r>
            <a:r>
              <a:rPr lang="en" sz="2400"/>
              <a:t>AI产品方案简介及落地案例_骨质疏松</a:t>
            </a:r>
            <a:endParaRPr sz="2400">
              <a:latin typeface="Arial"/>
              <a:ea typeface="Arial"/>
              <a:cs typeface="Arial"/>
              <a:sym typeface="Arial"/>
            </a:endParaRPr>
          </a:p>
        </p:txBody>
      </p:sp>
      <p:sp>
        <p:nvSpPr>
          <p:cNvPr id="134" name="Google Shape;134;p24"/>
          <p:cNvSpPr/>
          <p:nvPr/>
        </p:nvSpPr>
        <p:spPr>
          <a:xfrm>
            <a:off x="2429492" y="1073209"/>
            <a:ext cx="1225600" cy="369200"/>
          </a:xfrm>
          <a:prstGeom prst="rect">
            <a:avLst/>
          </a:prstGeom>
          <a:noFill/>
          <a:ln>
            <a:noFill/>
          </a:ln>
        </p:spPr>
        <p:txBody>
          <a:bodyPr spcFirstLastPara="1" wrap="square" lIns="91433" tIns="45700" rIns="91433" bIns="45700" anchor="t" anchorCtr="0">
            <a:noAutofit/>
          </a:bodyPr>
          <a:lstStyle/>
          <a:p>
            <a:pPr algn="ctr"/>
            <a:r>
              <a:rPr lang="en" sz="1867" b="1" dirty="0">
                <a:solidFill>
                  <a:srgbClr val="E65C01"/>
                </a:solidFill>
                <a:latin typeface="Arial"/>
                <a:ea typeface="Arial"/>
                <a:cs typeface="Arial"/>
                <a:sym typeface="Arial"/>
              </a:rPr>
              <a:t>核心功能</a:t>
            </a:r>
            <a:endParaRPr sz="1867" b="1" dirty="0">
              <a:solidFill>
                <a:srgbClr val="E65C01"/>
              </a:solidFill>
              <a:latin typeface="Arial"/>
              <a:ea typeface="Arial"/>
              <a:cs typeface="Arial"/>
              <a:sym typeface="Arial"/>
            </a:endParaRPr>
          </a:p>
        </p:txBody>
      </p:sp>
      <p:cxnSp>
        <p:nvCxnSpPr>
          <p:cNvPr id="135" name="Google Shape;135;p24"/>
          <p:cNvCxnSpPr/>
          <p:nvPr/>
        </p:nvCxnSpPr>
        <p:spPr>
          <a:xfrm>
            <a:off x="261711" y="1510863"/>
            <a:ext cx="5759600" cy="0"/>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36" name="Google Shape;136;p24"/>
          <p:cNvSpPr/>
          <p:nvPr/>
        </p:nvSpPr>
        <p:spPr>
          <a:xfrm>
            <a:off x="243533" y="1595033"/>
            <a:ext cx="5760000" cy="1470400"/>
          </a:xfrm>
          <a:prstGeom prst="rect">
            <a:avLst/>
          </a:prstGeom>
          <a:noFill/>
          <a:ln>
            <a:noFill/>
          </a:ln>
        </p:spPr>
        <p:txBody>
          <a:bodyPr spcFirstLastPara="1" wrap="square" lIns="91433" tIns="45700" rIns="91433" bIns="45700" anchor="t" anchorCtr="0">
            <a:noAutofit/>
          </a:bodyPr>
          <a:lstStyle/>
          <a:p>
            <a:pPr marL="220128" indent="-220128">
              <a:spcBef>
                <a:spcPts val="267"/>
              </a:spcBef>
              <a:buClr>
                <a:schemeClr val="dk1"/>
              </a:buClr>
              <a:buSzPts val="1200"/>
              <a:buFont typeface="Arial"/>
              <a:buChar char="•"/>
            </a:pPr>
            <a:r>
              <a:rPr lang="en" sz="1600" dirty="0">
                <a:solidFill>
                  <a:schemeClr val="dk1"/>
                </a:solidFill>
              </a:rPr>
              <a:t>使用</a:t>
            </a:r>
            <a:r>
              <a:rPr lang="en" sz="1600" b="1" dirty="0">
                <a:solidFill>
                  <a:schemeClr val="dk1"/>
                </a:solidFill>
              </a:rPr>
              <a:t>X光平片</a:t>
            </a:r>
            <a:r>
              <a:rPr lang="en" sz="1600" dirty="0">
                <a:solidFill>
                  <a:schemeClr val="dk1"/>
                </a:solidFill>
              </a:rPr>
              <a:t>测量骨密度，诊断骨质疏松，评估骨折风险</a:t>
            </a:r>
            <a:endParaRPr sz="1600" dirty="0">
              <a:solidFill>
                <a:schemeClr val="dk1"/>
              </a:solidFill>
            </a:endParaRPr>
          </a:p>
          <a:p>
            <a:pPr marL="838179" lvl="1" indent="-406390">
              <a:spcBef>
                <a:spcPts val="267"/>
              </a:spcBef>
              <a:buClr>
                <a:schemeClr val="dk1"/>
              </a:buClr>
              <a:buSzPts val="1200"/>
              <a:buChar char="○"/>
            </a:pPr>
            <a:r>
              <a:rPr lang="en" sz="1600" dirty="0">
                <a:solidFill>
                  <a:schemeClr val="dk1"/>
                </a:solidFill>
              </a:rPr>
              <a:t>降低骨质疏松筛查成本，提高普及度</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模型适用于常见X光类型：</a:t>
            </a:r>
            <a:r>
              <a:rPr lang="en" sz="1600" b="1" dirty="0">
                <a:solidFill>
                  <a:schemeClr val="dk1"/>
                </a:solidFill>
              </a:rPr>
              <a:t>骨盆X光</a:t>
            </a:r>
            <a:r>
              <a:rPr lang="en" sz="1600" dirty="0">
                <a:solidFill>
                  <a:schemeClr val="dk1"/>
                </a:solidFill>
              </a:rPr>
              <a:t>、</a:t>
            </a:r>
            <a:r>
              <a:rPr lang="en" sz="1600" b="1" dirty="0">
                <a:solidFill>
                  <a:schemeClr val="dk1"/>
                </a:solidFill>
              </a:rPr>
              <a:t>腰椎X光</a:t>
            </a:r>
            <a:r>
              <a:rPr lang="en" sz="1600" dirty="0">
                <a:solidFill>
                  <a:schemeClr val="dk1"/>
                </a:solidFill>
              </a:rPr>
              <a:t>、</a:t>
            </a:r>
            <a:r>
              <a:rPr lang="en" sz="1600" b="1" dirty="0">
                <a:solidFill>
                  <a:schemeClr val="dk1"/>
                </a:solidFill>
              </a:rPr>
              <a:t>胸部X光</a:t>
            </a:r>
            <a:endParaRPr sz="1600" b="1" dirty="0">
              <a:solidFill>
                <a:schemeClr val="dk1"/>
              </a:solidFill>
            </a:endParaRPr>
          </a:p>
          <a:p>
            <a:pPr marL="838179" lvl="1" indent="-406390">
              <a:spcBef>
                <a:spcPts val="267"/>
              </a:spcBef>
              <a:buClr>
                <a:schemeClr val="dk1"/>
              </a:buClr>
              <a:buSzPts val="1200"/>
              <a:buChar char="○"/>
            </a:pPr>
            <a:r>
              <a:rPr lang="en" sz="1600" dirty="0">
                <a:solidFill>
                  <a:schemeClr val="dk1"/>
                </a:solidFill>
              </a:rPr>
              <a:t>适用影像范围广，可用于伺机性筛查</a:t>
            </a:r>
            <a:endParaRPr sz="1600" dirty="0">
              <a:solidFill>
                <a:schemeClr val="dk1"/>
              </a:solidFill>
            </a:endParaRPr>
          </a:p>
        </p:txBody>
      </p:sp>
      <p:sp>
        <p:nvSpPr>
          <p:cNvPr id="137" name="Google Shape;137;p24"/>
          <p:cNvSpPr/>
          <p:nvPr/>
        </p:nvSpPr>
        <p:spPr>
          <a:xfrm>
            <a:off x="1025596" y="3036293"/>
            <a:ext cx="4232000" cy="390000"/>
          </a:xfrm>
          <a:prstGeom prst="rect">
            <a:avLst/>
          </a:prstGeom>
          <a:solidFill>
            <a:schemeClr val="lt1"/>
          </a:solidFill>
          <a:ln>
            <a:noFill/>
          </a:ln>
        </p:spPr>
        <p:txBody>
          <a:bodyPr spcFirstLastPara="1" wrap="square" lIns="90900" tIns="45467" rIns="90900" bIns="45467" anchor="ctr" anchorCtr="0">
            <a:noAutofit/>
          </a:bodyPr>
          <a:lstStyle/>
          <a:p>
            <a:pPr algn="ctr"/>
            <a:r>
              <a:rPr lang="en" sz="1867" b="1" dirty="0">
                <a:solidFill>
                  <a:srgbClr val="E65C01"/>
                </a:solidFill>
                <a:latin typeface="Arial"/>
                <a:ea typeface="Arial"/>
                <a:cs typeface="Arial"/>
                <a:sym typeface="Arial"/>
              </a:rPr>
              <a:t>临床验证及落地</a:t>
            </a:r>
            <a:endParaRPr sz="1867" b="1" dirty="0">
              <a:solidFill>
                <a:srgbClr val="E65C01"/>
              </a:solidFill>
              <a:latin typeface="Arial"/>
              <a:ea typeface="Arial"/>
              <a:cs typeface="Arial"/>
              <a:sym typeface="Arial"/>
            </a:endParaRPr>
          </a:p>
        </p:txBody>
      </p:sp>
      <p:sp>
        <p:nvSpPr>
          <p:cNvPr id="138" name="Google Shape;138;p24"/>
          <p:cNvSpPr/>
          <p:nvPr/>
        </p:nvSpPr>
        <p:spPr>
          <a:xfrm>
            <a:off x="228967" y="3547367"/>
            <a:ext cx="5704934" cy="2673600"/>
          </a:xfrm>
          <a:prstGeom prst="rect">
            <a:avLst/>
          </a:prstGeom>
          <a:noFill/>
          <a:ln>
            <a:noFill/>
          </a:ln>
        </p:spPr>
        <p:txBody>
          <a:bodyPr spcFirstLastPara="1" wrap="square" lIns="91433" tIns="45700" rIns="91433" bIns="45700" anchor="t" anchorCtr="0">
            <a:noAutofit/>
          </a:bodyPr>
          <a:lstStyle/>
          <a:p>
            <a:pPr marL="220128" indent="-220128">
              <a:buClr>
                <a:schemeClr val="dk1"/>
              </a:buClr>
              <a:buSzPts val="1200"/>
              <a:buChar char="•"/>
            </a:pPr>
            <a:r>
              <a:rPr lang="en" sz="1600" dirty="0">
                <a:solidFill>
                  <a:schemeClr val="dk1"/>
                </a:solidFill>
              </a:rPr>
              <a:t>在1693例骨盆X光、11908例腰椎X光、3408例胸部X光上进行骨密度测量回顾性实验</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AI模型所得骨密度与DXA骨密度金标准相关度高，骨盆X光、腰椎X光、胸部X光分别达到r-value：0.93、0.92、0.82</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髋部X光骨质疏松诊断AUC均达到0.89，10年期脆性骨折高风险判别AUC达到0.92</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a:t>
            </a:r>
            <a:r>
              <a:rPr lang="en" sz="1600" b="1" dirty="0">
                <a:solidFill>
                  <a:schemeClr val="dk1"/>
                </a:solidFill>
              </a:rPr>
              <a:t>模型精度已经符合临床使用，可以进行大型临床试验确认后认证发展成产品</a:t>
            </a:r>
            <a:r>
              <a:rPr lang="en" sz="1600" dirty="0">
                <a:solidFill>
                  <a:schemeClr val="dk1"/>
                </a:solidFill>
              </a:rPr>
              <a:t>” ---长庚医院风湿免疫科主任郭昶甫</a:t>
            </a:r>
            <a:endParaRPr sz="1600" dirty="0">
              <a:solidFill>
                <a:schemeClr val="dk1"/>
              </a:solidFill>
            </a:endParaRPr>
          </a:p>
        </p:txBody>
      </p:sp>
      <p:cxnSp>
        <p:nvCxnSpPr>
          <p:cNvPr id="139" name="Google Shape;139;p24"/>
          <p:cNvCxnSpPr/>
          <p:nvPr/>
        </p:nvCxnSpPr>
        <p:spPr>
          <a:xfrm rot="10800000" flipH="1">
            <a:off x="279996" y="3445804"/>
            <a:ext cx="5723200" cy="9600"/>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43" name="Google Shape;143;p24"/>
          <p:cNvSpPr/>
          <p:nvPr/>
        </p:nvSpPr>
        <p:spPr>
          <a:xfrm>
            <a:off x="6003196" y="3289358"/>
            <a:ext cx="6245304" cy="1782000"/>
          </a:xfrm>
          <a:prstGeom prst="rect">
            <a:avLst/>
          </a:prstGeom>
          <a:noFill/>
          <a:ln>
            <a:noFill/>
          </a:ln>
        </p:spPr>
        <p:txBody>
          <a:bodyPr spcFirstLastPara="1" wrap="square" lIns="91433" tIns="45700" rIns="91433" bIns="45700" anchor="t" anchorCtr="0">
            <a:noAutofit/>
          </a:bodyPr>
          <a:lstStyle/>
          <a:p>
            <a:pPr marL="220128" indent="-220128">
              <a:spcBef>
                <a:spcPts val="1333"/>
              </a:spcBef>
              <a:buClr>
                <a:schemeClr val="dk1"/>
              </a:buClr>
              <a:buSzPts val="1200"/>
              <a:buChar char="❏"/>
            </a:pPr>
            <a:r>
              <a:rPr lang="en" sz="1600" dirty="0">
                <a:solidFill>
                  <a:schemeClr val="dk1"/>
                </a:solidFill>
              </a:rPr>
              <a:t>“</a:t>
            </a:r>
            <a:r>
              <a:rPr lang="en" sz="1600" i="1" dirty="0">
                <a:solidFill>
                  <a:schemeClr val="dk1"/>
                </a:solidFill>
              </a:rPr>
              <a:t>Prediction of low bone mineral density and FRAX score by assessing hip bone texture with deep learning</a:t>
            </a:r>
            <a:r>
              <a:rPr lang="en" sz="1600" dirty="0">
                <a:solidFill>
                  <a:schemeClr val="dk1"/>
                </a:solidFill>
              </a:rPr>
              <a:t>”，presented in </a:t>
            </a:r>
            <a:r>
              <a:rPr lang="en" sz="1600" b="1" dirty="0">
                <a:solidFill>
                  <a:schemeClr val="dk1"/>
                </a:solidFill>
              </a:rPr>
              <a:t>EULAR 2020</a:t>
            </a:r>
            <a:r>
              <a:rPr lang="en" sz="1600" dirty="0">
                <a:solidFill>
                  <a:schemeClr val="dk1"/>
                </a:solidFill>
              </a:rPr>
              <a:t> annual conference</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a:t>
            </a:r>
            <a:r>
              <a:rPr lang="en" sz="1600" i="1" dirty="0">
                <a:solidFill>
                  <a:schemeClr val="dk1"/>
                </a:solidFill>
              </a:rPr>
              <a:t>Predicting Bone Mineral Density Of Lumbar Vertebrae By Assessing Plain Film With Deep Learning</a:t>
            </a:r>
            <a:r>
              <a:rPr lang="en" sz="1600" dirty="0">
                <a:solidFill>
                  <a:schemeClr val="dk1"/>
                </a:solidFill>
              </a:rPr>
              <a:t>”, presented in </a:t>
            </a:r>
            <a:r>
              <a:rPr lang="en" sz="1600" b="1" dirty="0">
                <a:solidFill>
                  <a:schemeClr val="dk1"/>
                </a:solidFill>
              </a:rPr>
              <a:t>ACR Convergence 2020</a:t>
            </a:r>
            <a:r>
              <a:rPr lang="en" sz="1600" dirty="0">
                <a:solidFill>
                  <a:schemeClr val="dk1"/>
                </a:solidFill>
              </a:rPr>
              <a:t> annual conference</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a:t>
            </a:r>
            <a:r>
              <a:rPr lang="en" sz="1600" i="1" dirty="0">
                <a:solidFill>
                  <a:schemeClr val="dk1"/>
                </a:solidFill>
              </a:rPr>
              <a:t>Automated and Precise Bone Mineral Density Prediction and Fracture Risk Assessment using Hip/Lumbar Spine Plain Radiographs via Learning Deep Image Signatures and Correlations</a:t>
            </a:r>
            <a:r>
              <a:rPr lang="en" sz="1600" dirty="0">
                <a:solidFill>
                  <a:schemeClr val="dk1"/>
                </a:solidFill>
              </a:rPr>
              <a:t>”, </a:t>
            </a:r>
            <a:r>
              <a:rPr lang="en" sz="1600" b="1" dirty="0">
                <a:solidFill>
                  <a:schemeClr val="dk1"/>
                </a:solidFill>
              </a:rPr>
              <a:t>Nature Communications</a:t>
            </a:r>
            <a:r>
              <a:rPr lang="en" sz="1600" dirty="0">
                <a:solidFill>
                  <a:schemeClr val="dk1"/>
                </a:solidFill>
              </a:rPr>
              <a:t> </a:t>
            </a:r>
            <a:r>
              <a:rPr lang="en" sz="1600" b="1" dirty="0">
                <a:solidFill>
                  <a:schemeClr val="dk1"/>
                </a:solidFill>
              </a:rPr>
              <a:t>2021</a:t>
            </a:r>
            <a:r>
              <a:rPr lang="en" sz="1600" dirty="0">
                <a:solidFill>
                  <a:schemeClr val="dk1"/>
                </a:solidFill>
              </a:rPr>
              <a:t> (in Review)</a:t>
            </a:r>
            <a:endParaRPr sz="1600" dirty="0">
              <a:solidFill>
                <a:schemeClr val="dk1"/>
              </a:solidFill>
            </a:endParaRPr>
          </a:p>
        </p:txBody>
      </p:sp>
      <p:grpSp>
        <p:nvGrpSpPr>
          <p:cNvPr id="4" name="Group 3">
            <a:extLst>
              <a:ext uri="{FF2B5EF4-FFF2-40B4-BE49-F238E27FC236}">
                <a16:creationId xmlns:a16="http://schemas.microsoft.com/office/drawing/2014/main" id="{A5D3CCE6-84EC-4177-AE58-E4461BA8B023}"/>
              </a:ext>
            </a:extLst>
          </p:cNvPr>
          <p:cNvGrpSpPr/>
          <p:nvPr/>
        </p:nvGrpSpPr>
        <p:grpSpPr>
          <a:xfrm>
            <a:off x="5842206" y="914475"/>
            <a:ext cx="6300138" cy="2412112"/>
            <a:chOff x="5879448" y="914475"/>
            <a:chExt cx="6300138" cy="2412112"/>
          </a:xfrm>
        </p:grpSpPr>
        <p:sp>
          <p:nvSpPr>
            <p:cNvPr id="140" name="Google Shape;140;p24"/>
            <p:cNvSpPr txBox="1"/>
            <p:nvPr/>
          </p:nvSpPr>
          <p:spPr>
            <a:xfrm>
              <a:off x="6340303" y="2834185"/>
              <a:ext cx="1422400" cy="492402"/>
            </a:xfrm>
            <a:prstGeom prst="rect">
              <a:avLst/>
            </a:prstGeom>
            <a:noFill/>
            <a:ln>
              <a:noFill/>
            </a:ln>
          </p:spPr>
          <p:txBody>
            <a:bodyPr spcFirstLastPara="1" wrap="square" lIns="121900" tIns="121900" rIns="121900" bIns="121900" anchor="t" anchorCtr="0">
              <a:spAutoFit/>
            </a:bodyPr>
            <a:lstStyle/>
            <a:p>
              <a:pPr algn="ctr"/>
              <a:r>
                <a:rPr lang="en" sz="1600" dirty="0"/>
                <a:t>骨盆X光</a:t>
              </a:r>
              <a:endParaRPr sz="1600" dirty="0"/>
            </a:p>
          </p:txBody>
        </p:sp>
        <p:sp>
          <p:nvSpPr>
            <p:cNvPr id="141" name="Google Shape;141;p24"/>
            <p:cNvSpPr txBox="1"/>
            <p:nvPr/>
          </p:nvSpPr>
          <p:spPr>
            <a:xfrm>
              <a:off x="8201120" y="2834185"/>
              <a:ext cx="1422400" cy="492402"/>
            </a:xfrm>
            <a:prstGeom prst="rect">
              <a:avLst/>
            </a:prstGeom>
            <a:noFill/>
            <a:ln>
              <a:noFill/>
            </a:ln>
          </p:spPr>
          <p:txBody>
            <a:bodyPr spcFirstLastPara="1" wrap="square" lIns="121900" tIns="121900" rIns="121900" bIns="121900" anchor="t" anchorCtr="0">
              <a:spAutoFit/>
            </a:bodyPr>
            <a:lstStyle/>
            <a:p>
              <a:pPr algn="ctr"/>
              <a:r>
                <a:rPr lang="en" sz="1600" dirty="0"/>
                <a:t>腰椎X光</a:t>
              </a:r>
              <a:endParaRPr sz="1600" dirty="0"/>
            </a:p>
          </p:txBody>
        </p:sp>
        <p:sp>
          <p:nvSpPr>
            <p:cNvPr id="142" name="Google Shape;142;p24"/>
            <p:cNvSpPr txBox="1"/>
            <p:nvPr/>
          </p:nvSpPr>
          <p:spPr>
            <a:xfrm>
              <a:off x="10264581" y="2834185"/>
              <a:ext cx="1422400" cy="492402"/>
            </a:xfrm>
            <a:prstGeom prst="rect">
              <a:avLst/>
            </a:prstGeom>
            <a:noFill/>
            <a:ln>
              <a:noFill/>
            </a:ln>
          </p:spPr>
          <p:txBody>
            <a:bodyPr spcFirstLastPara="1" wrap="square" lIns="121900" tIns="121900" rIns="121900" bIns="121900" anchor="t" anchorCtr="0">
              <a:spAutoFit/>
            </a:bodyPr>
            <a:lstStyle/>
            <a:p>
              <a:pPr algn="ctr"/>
              <a:r>
                <a:rPr lang="en" sz="1600" dirty="0"/>
                <a:t>胸部X光</a:t>
              </a:r>
              <a:endParaRPr sz="1600" dirty="0"/>
            </a:p>
          </p:txBody>
        </p:sp>
        <p:pic>
          <p:nvPicPr>
            <p:cNvPr id="144" name="Google Shape;144;p24"/>
            <p:cNvPicPr preferRelativeResize="0"/>
            <p:nvPr/>
          </p:nvPicPr>
          <p:blipFill>
            <a:blip r:embed="rId3">
              <a:alphaModFix/>
            </a:blip>
            <a:stretch>
              <a:fillRect/>
            </a:stretch>
          </p:blipFill>
          <p:spPr>
            <a:xfrm>
              <a:off x="5879448" y="939423"/>
              <a:ext cx="5695932" cy="1932935"/>
            </a:xfrm>
            <a:prstGeom prst="rect">
              <a:avLst/>
            </a:prstGeom>
            <a:noFill/>
            <a:ln>
              <a:noFill/>
            </a:ln>
          </p:spPr>
        </p:pic>
        <p:pic>
          <p:nvPicPr>
            <p:cNvPr id="3" name="Picture 2">
              <a:extLst>
                <a:ext uri="{FF2B5EF4-FFF2-40B4-BE49-F238E27FC236}">
                  <a16:creationId xmlns:a16="http://schemas.microsoft.com/office/drawing/2014/main" id="{A02DCB8B-1042-44B2-BE4B-EEF13E6BA263}"/>
                </a:ext>
              </a:extLst>
            </p:cNvPr>
            <p:cNvPicPr>
              <a:picLocks noChangeAspect="1"/>
            </p:cNvPicPr>
            <p:nvPr/>
          </p:nvPicPr>
          <p:blipFill>
            <a:blip r:embed="rId4"/>
            <a:stretch>
              <a:fillRect/>
            </a:stretch>
          </p:blipFill>
          <p:spPr>
            <a:xfrm>
              <a:off x="9614346" y="914475"/>
              <a:ext cx="2565240" cy="195788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304919" y="2348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1-2 骨科</a:t>
            </a:r>
            <a:r>
              <a:rPr lang="en" sz="2400"/>
              <a:t>AI产品方案简介及落地案例_骨折</a:t>
            </a:r>
            <a:endParaRPr sz="2400">
              <a:latin typeface="Arial"/>
              <a:ea typeface="Arial"/>
              <a:cs typeface="Arial"/>
              <a:sym typeface="Arial"/>
            </a:endParaRPr>
          </a:p>
        </p:txBody>
      </p:sp>
      <p:sp>
        <p:nvSpPr>
          <p:cNvPr id="151" name="Google Shape;151;p25"/>
          <p:cNvSpPr/>
          <p:nvPr/>
        </p:nvSpPr>
        <p:spPr>
          <a:xfrm>
            <a:off x="325684" y="923020"/>
            <a:ext cx="5760000" cy="369200"/>
          </a:xfrm>
          <a:prstGeom prst="rect">
            <a:avLst/>
          </a:prstGeom>
          <a:noFill/>
          <a:ln>
            <a:noFill/>
          </a:ln>
        </p:spPr>
        <p:txBody>
          <a:bodyPr spcFirstLastPara="1" wrap="square" lIns="91433" tIns="45700" rIns="91433" bIns="45700" anchor="t" anchorCtr="0">
            <a:noAutofit/>
          </a:bodyPr>
          <a:lstStyle/>
          <a:p>
            <a:pPr algn="ctr"/>
            <a:r>
              <a:rPr lang="en" sz="1867" b="1">
                <a:solidFill>
                  <a:srgbClr val="E65C01"/>
                </a:solidFill>
                <a:latin typeface="Arial"/>
                <a:ea typeface="Arial"/>
                <a:cs typeface="Arial"/>
                <a:sym typeface="Arial"/>
              </a:rPr>
              <a:t>核心功能</a:t>
            </a:r>
            <a:endParaRPr sz="1867" b="1">
              <a:solidFill>
                <a:srgbClr val="E65C01"/>
              </a:solidFill>
              <a:latin typeface="Arial"/>
              <a:ea typeface="Arial"/>
              <a:cs typeface="Arial"/>
              <a:sym typeface="Arial"/>
            </a:endParaRPr>
          </a:p>
        </p:txBody>
      </p:sp>
      <p:cxnSp>
        <p:nvCxnSpPr>
          <p:cNvPr id="152" name="Google Shape;152;p25"/>
          <p:cNvCxnSpPr/>
          <p:nvPr/>
        </p:nvCxnSpPr>
        <p:spPr>
          <a:xfrm>
            <a:off x="279899" y="1333271"/>
            <a:ext cx="5760000" cy="0"/>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53" name="Google Shape;153;p25"/>
          <p:cNvSpPr/>
          <p:nvPr/>
        </p:nvSpPr>
        <p:spPr>
          <a:xfrm>
            <a:off x="325709" y="3632196"/>
            <a:ext cx="5760000" cy="390000"/>
          </a:xfrm>
          <a:prstGeom prst="rect">
            <a:avLst/>
          </a:prstGeom>
          <a:no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临床验证及落地</a:t>
            </a:r>
            <a:endParaRPr sz="1867" b="1">
              <a:solidFill>
                <a:srgbClr val="E65C01"/>
              </a:solidFill>
              <a:latin typeface="Arial"/>
              <a:ea typeface="Arial"/>
              <a:cs typeface="Arial"/>
              <a:sym typeface="Arial"/>
            </a:endParaRPr>
          </a:p>
        </p:txBody>
      </p:sp>
      <p:cxnSp>
        <p:nvCxnSpPr>
          <p:cNvPr id="154" name="Google Shape;154;p25"/>
          <p:cNvCxnSpPr/>
          <p:nvPr/>
        </p:nvCxnSpPr>
        <p:spPr>
          <a:xfrm rot="10800000" flipH="1">
            <a:off x="195809" y="4038528"/>
            <a:ext cx="5760000" cy="9600"/>
          </a:xfrm>
          <a:prstGeom prst="straightConnector1">
            <a:avLst/>
          </a:prstGeom>
          <a:noFill/>
          <a:ln w="17125" cap="flat" cmpd="sng">
            <a:solidFill>
              <a:schemeClr val="dk1">
                <a:alpha val="49803"/>
              </a:schemeClr>
            </a:solidFill>
            <a:prstDash val="solid"/>
            <a:round/>
            <a:headEnd type="none" w="sm" len="sm"/>
            <a:tailEnd type="none" w="sm" len="sm"/>
          </a:ln>
        </p:spPr>
      </p:cxnSp>
      <p:sp>
        <p:nvSpPr>
          <p:cNvPr id="155" name="Google Shape;155;p25"/>
          <p:cNvSpPr/>
          <p:nvPr/>
        </p:nvSpPr>
        <p:spPr>
          <a:xfrm>
            <a:off x="361300" y="1409261"/>
            <a:ext cx="5688800" cy="1604400"/>
          </a:xfrm>
          <a:prstGeom prst="rect">
            <a:avLst/>
          </a:prstGeom>
          <a:noFill/>
          <a:ln>
            <a:noFill/>
          </a:ln>
        </p:spPr>
        <p:txBody>
          <a:bodyPr spcFirstLastPara="1" wrap="square" lIns="91433" tIns="45700" rIns="91433" bIns="45700" anchor="t" anchorCtr="0">
            <a:noAutofit/>
          </a:bodyPr>
          <a:lstStyle/>
          <a:p>
            <a:pPr marL="220128" indent="-220128">
              <a:buClr>
                <a:schemeClr val="dk1"/>
              </a:buClr>
              <a:buSzPts val="1200"/>
              <a:buFont typeface="Arial"/>
              <a:buChar char="•"/>
            </a:pPr>
            <a:r>
              <a:rPr lang="en" sz="1600" dirty="0">
                <a:solidFill>
                  <a:schemeClr val="dk1"/>
                </a:solidFill>
                <a:latin typeface="Arial (Body)"/>
              </a:rPr>
              <a:t>综合骨折AI系统自动检测胸部X光和骨盆X光内的骨折，给出诊断结果和骨折点位置信息</a:t>
            </a:r>
            <a:endParaRPr sz="1600" dirty="0">
              <a:solidFill>
                <a:schemeClr val="dk1"/>
              </a:solidFill>
              <a:latin typeface="Arial (Body)"/>
            </a:endParaRPr>
          </a:p>
          <a:p>
            <a:pPr marL="220128" indent="-220128">
              <a:spcBef>
                <a:spcPts val="1333"/>
              </a:spcBef>
              <a:buClr>
                <a:schemeClr val="dk1"/>
              </a:buClr>
              <a:buSzPts val="1200"/>
              <a:buFont typeface="Arial"/>
              <a:buChar char="•"/>
            </a:pPr>
            <a:r>
              <a:rPr lang="en" sz="1600" b="1" dirty="0">
                <a:solidFill>
                  <a:schemeClr val="dk1"/>
                </a:solidFill>
                <a:latin typeface="KaiTi" panose="02010609060101010101" pitchFamily="49" charset="-122"/>
                <a:ea typeface="KaiTi" panose="02010609060101010101" pitchFamily="49" charset="-122"/>
                <a:cs typeface="Arial"/>
                <a:sym typeface="Arial"/>
              </a:rPr>
              <a:t>涵盖人体躯干部所有可能在X光里面出现的七种主要创伤</a:t>
            </a:r>
            <a:r>
              <a:rPr lang="en" sz="1600" b="1" dirty="0">
                <a:solidFill>
                  <a:schemeClr val="dk1"/>
                </a:solidFill>
                <a:latin typeface="KaiTi" panose="02010609060101010101" pitchFamily="49" charset="-122"/>
                <a:ea typeface="KaiTi" panose="02010609060101010101" pitchFamily="49" charset="-122"/>
              </a:rPr>
              <a:t>性骨折</a:t>
            </a:r>
            <a:r>
              <a:rPr lang="en" sz="1600" b="1" dirty="0">
                <a:solidFill>
                  <a:schemeClr val="dk1"/>
                </a:solidFill>
                <a:latin typeface="KaiTi" panose="02010609060101010101" pitchFamily="49" charset="-122"/>
                <a:ea typeface="KaiTi" panose="02010609060101010101" pitchFamily="49" charset="-122"/>
                <a:cs typeface="Arial"/>
                <a:sym typeface="Arial"/>
              </a:rPr>
              <a:t>类型</a:t>
            </a:r>
            <a:endParaRPr sz="1600" b="1" dirty="0">
              <a:solidFill>
                <a:schemeClr val="dk1"/>
              </a:solidFill>
              <a:latin typeface="KaiTi" panose="02010609060101010101" pitchFamily="49" charset="-122"/>
              <a:ea typeface="KaiTi" panose="02010609060101010101" pitchFamily="49" charset="-122"/>
              <a:cs typeface="Arial"/>
              <a:sym typeface="Arial"/>
            </a:endParaRPr>
          </a:p>
          <a:p>
            <a:pPr marL="220128" indent="-220128">
              <a:spcBef>
                <a:spcPts val="1333"/>
              </a:spcBef>
              <a:buClr>
                <a:schemeClr val="dk1"/>
              </a:buClr>
              <a:buSzPts val="1200"/>
              <a:buChar char="•"/>
            </a:pPr>
            <a:r>
              <a:rPr lang="en" sz="1600" dirty="0">
                <a:solidFill>
                  <a:schemeClr val="dk1"/>
                </a:solidFill>
                <a:latin typeface="Arial (Body)"/>
              </a:rPr>
              <a:t>AI模型可以成功检测出并大幅度降低医生漏诊的疑难骨折点：</a:t>
            </a:r>
            <a:r>
              <a:rPr lang="en" sz="1467" dirty="0">
                <a:solidFill>
                  <a:srgbClr val="222222"/>
                </a:solidFill>
                <a:highlight>
                  <a:srgbClr val="FFFFFF"/>
                </a:highlight>
                <a:latin typeface="Arial (Body)"/>
              </a:rPr>
              <a:t>急诊科医生漏诊率从9.7%下降至0.7%；住院医师漏诊率从11.3%下降至1.58%；专家医师漏诊率从6%下降至0.5%</a:t>
            </a:r>
            <a:endParaRPr sz="1600" dirty="0">
              <a:solidFill>
                <a:schemeClr val="dk1"/>
              </a:solidFill>
              <a:latin typeface="Arial (Body)"/>
            </a:endParaRPr>
          </a:p>
        </p:txBody>
      </p:sp>
      <p:pic>
        <p:nvPicPr>
          <p:cNvPr id="156" name="Google Shape;156;p25"/>
          <p:cNvPicPr preferRelativeResize="0"/>
          <p:nvPr/>
        </p:nvPicPr>
        <p:blipFill rotWithShape="1">
          <a:blip r:embed="rId3">
            <a:alphaModFix/>
          </a:blip>
          <a:srcRect b="31675"/>
          <a:stretch/>
        </p:blipFill>
        <p:spPr>
          <a:xfrm>
            <a:off x="6533751" y="693068"/>
            <a:ext cx="5258767" cy="2868995"/>
          </a:xfrm>
          <a:prstGeom prst="rect">
            <a:avLst/>
          </a:prstGeom>
          <a:noFill/>
          <a:ln>
            <a:noFill/>
          </a:ln>
        </p:spPr>
      </p:pic>
      <p:sp>
        <p:nvSpPr>
          <p:cNvPr id="157" name="Google Shape;157;p25"/>
          <p:cNvSpPr/>
          <p:nvPr/>
        </p:nvSpPr>
        <p:spPr>
          <a:xfrm>
            <a:off x="6305636" y="3632200"/>
            <a:ext cx="5486899" cy="5020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dirty="0"/>
              <a:t>骨折AI诊断系统可以检测各种骨折类型，包括</a:t>
            </a:r>
            <a:r>
              <a:rPr lang="en" b="1" dirty="0"/>
              <a:t>骨盆骨折</a:t>
            </a:r>
            <a:r>
              <a:rPr lang="en" b="1" dirty="0">
                <a:solidFill>
                  <a:schemeClr val="dk1"/>
                </a:solidFill>
              </a:rPr>
              <a:t>, </a:t>
            </a:r>
            <a:r>
              <a:rPr lang="en" b="1" dirty="0"/>
              <a:t>髋部骨折</a:t>
            </a:r>
            <a:r>
              <a:rPr lang="en" b="1" dirty="0">
                <a:solidFill>
                  <a:schemeClr val="dk1"/>
                </a:solidFill>
              </a:rPr>
              <a:t>, </a:t>
            </a:r>
            <a:r>
              <a:rPr lang="en" b="1" dirty="0"/>
              <a:t>股骨骨折</a:t>
            </a:r>
            <a:r>
              <a:rPr lang="en" b="1" dirty="0">
                <a:solidFill>
                  <a:schemeClr val="dk1"/>
                </a:solidFill>
              </a:rPr>
              <a:t>, </a:t>
            </a:r>
            <a:r>
              <a:rPr lang="en" b="1" dirty="0"/>
              <a:t>假体周围骨折, 肋骨骨折</a:t>
            </a:r>
            <a:r>
              <a:rPr lang="en" b="1" dirty="0">
                <a:solidFill>
                  <a:schemeClr val="dk1"/>
                </a:solidFill>
              </a:rPr>
              <a:t>, </a:t>
            </a:r>
            <a:r>
              <a:rPr lang="en" b="1" dirty="0"/>
              <a:t>锁骨骨折</a:t>
            </a:r>
            <a:r>
              <a:rPr lang="en" b="1" dirty="0">
                <a:solidFill>
                  <a:schemeClr val="dk1"/>
                </a:solidFill>
              </a:rPr>
              <a:t>, </a:t>
            </a:r>
            <a:r>
              <a:rPr lang="en" b="1" dirty="0"/>
              <a:t>compression fracture</a:t>
            </a:r>
            <a:r>
              <a:rPr lang="en" dirty="0"/>
              <a:t>等</a:t>
            </a:r>
            <a:endParaRPr b="1" dirty="0"/>
          </a:p>
        </p:txBody>
      </p:sp>
      <p:sp>
        <p:nvSpPr>
          <p:cNvPr id="158" name="Google Shape;158;p25"/>
          <p:cNvSpPr/>
          <p:nvPr/>
        </p:nvSpPr>
        <p:spPr>
          <a:xfrm>
            <a:off x="231433" y="4088807"/>
            <a:ext cx="5688800" cy="2120000"/>
          </a:xfrm>
          <a:prstGeom prst="rect">
            <a:avLst/>
          </a:prstGeom>
          <a:noFill/>
          <a:ln>
            <a:noFill/>
          </a:ln>
        </p:spPr>
        <p:txBody>
          <a:bodyPr spcFirstLastPara="1" wrap="square" lIns="91433" tIns="45700" rIns="91433" bIns="45700" anchor="t" anchorCtr="0">
            <a:noAutofit/>
          </a:bodyPr>
          <a:lstStyle/>
          <a:p>
            <a:pPr marL="220128" indent="-220128">
              <a:spcBef>
                <a:spcPts val="1333"/>
              </a:spcBef>
              <a:buClr>
                <a:schemeClr val="dk1"/>
              </a:buClr>
              <a:buSzPts val="1200"/>
              <a:buChar char="•"/>
            </a:pPr>
            <a:r>
              <a:rPr lang="en" sz="1600" dirty="0">
                <a:solidFill>
                  <a:schemeClr val="dk1"/>
                </a:solidFill>
              </a:rPr>
              <a:t>AI模型可以高概率成功检测出骨盆X光和胸片X光检查中的各种骨折类型，包含但不限于疑难骨折</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使用长庚医院真实临床场景数据进行测试，骨盆X光综合骨折AUC=0.97，肋骨骨折AUC=0.91，锁骨骨折AUC=0.95</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22名来自四个科室（住院医生，外科，骨科，放射科）的医生参与骨盆X光阅片实验，AI大幅度领先住院医生、外科医生；小幅度领先骨科、放射科医生</a:t>
            </a:r>
            <a:endParaRPr sz="1600" dirty="0">
              <a:solidFill>
                <a:schemeClr val="dk1"/>
              </a:solidFill>
            </a:endParaRPr>
          </a:p>
        </p:txBody>
      </p:sp>
      <p:sp>
        <p:nvSpPr>
          <p:cNvPr id="159" name="Google Shape;159;p25"/>
          <p:cNvSpPr/>
          <p:nvPr/>
        </p:nvSpPr>
        <p:spPr>
          <a:xfrm>
            <a:off x="6341600" y="4470567"/>
            <a:ext cx="5760000" cy="1782000"/>
          </a:xfrm>
          <a:prstGeom prst="rect">
            <a:avLst/>
          </a:prstGeom>
          <a:noFill/>
          <a:ln>
            <a:noFill/>
          </a:ln>
        </p:spPr>
        <p:txBody>
          <a:bodyPr spcFirstLastPara="1" wrap="square" lIns="91433" tIns="45700" rIns="91433" bIns="45700" anchor="t" anchorCtr="0">
            <a:noAutofit/>
          </a:bodyPr>
          <a:lstStyle/>
          <a:p>
            <a:pPr marL="220128" indent="-220128">
              <a:spcBef>
                <a:spcPts val="1333"/>
              </a:spcBef>
              <a:buClr>
                <a:schemeClr val="dk1"/>
              </a:buClr>
              <a:buSzPts val="1200"/>
              <a:buChar char="❏"/>
            </a:pPr>
            <a:r>
              <a:rPr lang="en" sz="1600" dirty="0">
                <a:solidFill>
                  <a:schemeClr val="dk1"/>
                </a:solidFill>
              </a:rPr>
              <a:t>“</a:t>
            </a:r>
            <a:r>
              <a:rPr lang="en" sz="1600" i="1" dirty="0">
                <a:solidFill>
                  <a:schemeClr val="dk1"/>
                </a:solidFill>
              </a:rPr>
              <a:t>A scalable physician-level deep learning algorithm detects universal trauma on pelvic radiographs</a:t>
            </a:r>
            <a:r>
              <a:rPr lang="en" sz="1600" dirty="0">
                <a:solidFill>
                  <a:schemeClr val="dk1"/>
                </a:solidFill>
              </a:rPr>
              <a:t>”，published in </a:t>
            </a:r>
            <a:r>
              <a:rPr lang="en" sz="1600" b="1" dirty="0">
                <a:solidFill>
                  <a:schemeClr val="dk1"/>
                </a:solidFill>
              </a:rPr>
              <a:t>Nature Communications, 1/26/2021</a:t>
            </a:r>
            <a:endParaRPr sz="1600" dirty="0">
              <a:solidFill>
                <a:schemeClr val="dk1"/>
              </a:solidFill>
            </a:endParaRPr>
          </a:p>
          <a:p>
            <a:pPr marL="220128" indent="-220128">
              <a:spcBef>
                <a:spcPts val="1333"/>
              </a:spcBef>
              <a:buClr>
                <a:schemeClr val="dk1"/>
              </a:buClr>
              <a:buSzPts val="1200"/>
              <a:buChar char="❏"/>
            </a:pPr>
            <a:r>
              <a:rPr lang="en" sz="1600" dirty="0">
                <a:solidFill>
                  <a:schemeClr val="dk1"/>
                </a:solidFill>
              </a:rPr>
              <a:t>“</a:t>
            </a:r>
            <a:r>
              <a:rPr lang="en" sz="1600" i="1" dirty="0">
                <a:solidFill>
                  <a:schemeClr val="dk1"/>
                </a:solidFill>
              </a:rPr>
              <a:t>Knowledge Distillation with Adaptive Asymmetric Label Sharpening for Semi-supervised Fracture Detection in Chest X-rays</a:t>
            </a:r>
            <a:r>
              <a:rPr lang="en" sz="1600" dirty="0">
                <a:solidFill>
                  <a:schemeClr val="dk1"/>
                </a:solidFill>
              </a:rPr>
              <a:t>”, to appear, </a:t>
            </a:r>
            <a:r>
              <a:rPr lang="en" sz="1600" b="1" dirty="0">
                <a:solidFill>
                  <a:schemeClr val="dk1"/>
                </a:solidFill>
              </a:rPr>
              <a:t>IPMI 2021</a:t>
            </a:r>
            <a:endParaRPr sz="1600"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304919" y="234865"/>
            <a:ext cx="11487527" cy="786544"/>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2-0 </a:t>
            </a:r>
            <a:r>
              <a:rPr lang="en" sz="2400"/>
              <a:t>肿瘤AI项目方案简介及落地案例_功能总支_概述</a:t>
            </a:r>
            <a:endParaRPr sz="2400">
              <a:latin typeface="Arial"/>
              <a:ea typeface="Arial"/>
              <a:cs typeface="Arial"/>
              <a:sym typeface="Arial"/>
            </a:endParaRPr>
          </a:p>
        </p:txBody>
      </p:sp>
      <p:grpSp>
        <p:nvGrpSpPr>
          <p:cNvPr id="166" name="Google Shape;166;p26"/>
          <p:cNvGrpSpPr/>
          <p:nvPr/>
        </p:nvGrpSpPr>
        <p:grpSpPr>
          <a:xfrm>
            <a:off x="209974" y="983504"/>
            <a:ext cx="5877735" cy="390131"/>
            <a:chOff x="260765" y="1065887"/>
            <a:chExt cx="5831086" cy="403750"/>
          </a:xfrm>
        </p:grpSpPr>
        <p:sp>
          <p:nvSpPr>
            <p:cNvPr id="167" name="Google Shape;167;p26"/>
            <p:cNvSpPr/>
            <p:nvPr/>
          </p:nvSpPr>
          <p:spPr>
            <a:xfrm>
              <a:off x="331851" y="1065887"/>
              <a:ext cx="5760000" cy="369332"/>
            </a:xfrm>
            <a:prstGeom prst="rect">
              <a:avLst/>
            </a:prstGeom>
            <a:noFill/>
            <a:ln>
              <a:noFill/>
            </a:ln>
          </p:spPr>
          <p:txBody>
            <a:bodyPr spcFirstLastPara="1" wrap="square" lIns="91433" tIns="45700" rIns="91433" bIns="45700" anchor="t" anchorCtr="0">
              <a:noAutofit/>
            </a:bodyPr>
            <a:lstStyle/>
            <a:p>
              <a:pPr algn="ctr"/>
              <a:r>
                <a:rPr lang="en" sz="1867" b="1">
                  <a:solidFill>
                    <a:srgbClr val="E65C01"/>
                  </a:solidFill>
                  <a:latin typeface="Arial"/>
                  <a:ea typeface="Arial"/>
                  <a:cs typeface="Arial"/>
                  <a:sym typeface="Arial"/>
                </a:rPr>
                <a:t>核心功能</a:t>
              </a:r>
              <a:endParaRPr sz="1867" b="1">
                <a:solidFill>
                  <a:srgbClr val="E65C01"/>
                </a:solidFill>
                <a:latin typeface="Arial"/>
                <a:ea typeface="Arial"/>
                <a:cs typeface="Arial"/>
                <a:sym typeface="Arial"/>
              </a:endParaRPr>
            </a:p>
          </p:txBody>
        </p:sp>
        <p:cxnSp>
          <p:nvCxnSpPr>
            <p:cNvPr id="168" name="Google Shape;168;p26"/>
            <p:cNvCxnSpPr/>
            <p:nvPr/>
          </p:nvCxnSpPr>
          <p:spPr>
            <a:xfrm>
              <a:off x="260765" y="1469637"/>
              <a:ext cx="5760000" cy="0"/>
            </a:xfrm>
            <a:prstGeom prst="straightConnector1">
              <a:avLst/>
            </a:prstGeom>
            <a:noFill/>
            <a:ln w="17125" cap="flat" cmpd="sng">
              <a:solidFill>
                <a:schemeClr val="dk1">
                  <a:alpha val="49803"/>
                </a:schemeClr>
              </a:solidFill>
              <a:prstDash val="solid"/>
              <a:round/>
              <a:headEnd type="none" w="sm" len="sm"/>
              <a:tailEnd type="none" w="sm" len="sm"/>
            </a:ln>
          </p:spPr>
        </p:cxnSp>
      </p:grpSp>
      <p:grpSp>
        <p:nvGrpSpPr>
          <p:cNvPr id="169" name="Google Shape;169;p26"/>
          <p:cNvGrpSpPr/>
          <p:nvPr/>
        </p:nvGrpSpPr>
        <p:grpSpPr>
          <a:xfrm>
            <a:off x="6641086" y="4723051"/>
            <a:ext cx="5280793" cy="399632"/>
            <a:chOff x="6174693" y="1082862"/>
            <a:chExt cx="5760028" cy="399632"/>
          </a:xfrm>
        </p:grpSpPr>
        <p:sp>
          <p:nvSpPr>
            <p:cNvPr id="170" name="Google Shape;170;p26"/>
            <p:cNvSpPr/>
            <p:nvPr/>
          </p:nvSpPr>
          <p:spPr>
            <a:xfrm>
              <a:off x="6174721" y="1082862"/>
              <a:ext cx="5760000" cy="390000"/>
            </a:xfrm>
            <a:prstGeom prst="rect">
              <a:avLst/>
            </a:prstGeom>
            <a:no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临床验证及落地</a:t>
              </a:r>
              <a:endParaRPr sz="1867" b="1">
                <a:solidFill>
                  <a:srgbClr val="E65C01"/>
                </a:solidFill>
                <a:latin typeface="Arial"/>
                <a:ea typeface="Arial"/>
                <a:cs typeface="Arial"/>
                <a:sym typeface="Arial"/>
              </a:endParaRPr>
            </a:p>
          </p:txBody>
        </p:sp>
        <p:cxnSp>
          <p:nvCxnSpPr>
            <p:cNvPr id="171" name="Google Shape;171;p26"/>
            <p:cNvCxnSpPr/>
            <p:nvPr/>
          </p:nvCxnSpPr>
          <p:spPr>
            <a:xfrm rot="10800000" flipH="1">
              <a:off x="6174693" y="1472869"/>
              <a:ext cx="5760000" cy="9625"/>
            </a:xfrm>
            <a:prstGeom prst="straightConnector1">
              <a:avLst/>
            </a:prstGeom>
            <a:noFill/>
            <a:ln w="17125" cap="flat" cmpd="sng">
              <a:solidFill>
                <a:schemeClr val="dk1">
                  <a:alpha val="49803"/>
                </a:schemeClr>
              </a:solidFill>
              <a:prstDash val="solid"/>
              <a:round/>
              <a:headEnd type="none" w="sm" len="sm"/>
              <a:tailEnd type="none" w="sm" len="sm"/>
            </a:ln>
          </p:spPr>
        </p:cxnSp>
      </p:grpSp>
      <p:sp>
        <p:nvSpPr>
          <p:cNvPr id="172" name="Google Shape;172;p26"/>
          <p:cNvSpPr/>
          <p:nvPr/>
        </p:nvSpPr>
        <p:spPr>
          <a:xfrm>
            <a:off x="209967" y="1511600"/>
            <a:ext cx="6050800" cy="1928800"/>
          </a:xfrm>
          <a:prstGeom prst="rect">
            <a:avLst/>
          </a:prstGeom>
          <a:noFill/>
          <a:ln>
            <a:noFill/>
          </a:ln>
        </p:spPr>
        <p:txBody>
          <a:bodyPr spcFirstLastPara="1" wrap="square" lIns="91433" tIns="45700" rIns="91433" bIns="45700" anchor="t" anchorCtr="0">
            <a:noAutofit/>
          </a:bodyPr>
          <a:lstStyle/>
          <a:p>
            <a:pPr marL="609585" indent="-397923">
              <a:buSzPts val="1100"/>
              <a:buChar char="●"/>
            </a:pPr>
            <a:r>
              <a:rPr lang="en" sz="1467"/>
              <a:t>覆盖范围为</a:t>
            </a:r>
            <a:r>
              <a:rPr lang="en" sz="1467">
                <a:solidFill>
                  <a:schemeClr val="dk1"/>
                </a:solidFill>
              </a:rPr>
              <a:t>胸部和上腹部</a:t>
            </a:r>
            <a:r>
              <a:rPr lang="en" sz="1467"/>
              <a:t>平扫和增强CT图像中包含的主要器官及病灶发现 </a:t>
            </a:r>
            <a:endParaRPr sz="1467"/>
          </a:p>
          <a:p>
            <a:pPr marL="609585" indent="-397923">
              <a:buSzPts val="1100"/>
              <a:buChar char="●"/>
            </a:pPr>
            <a:r>
              <a:rPr lang="en" sz="1467"/>
              <a:t>将病灶检测结果汇总成为</a:t>
            </a:r>
            <a:r>
              <a:rPr lang="en" sz="1467" b="1"/>
              <a:t>病人风险得分</a:t>
            </a:r>
            <a:r>
              <a:rPr lang="en" sz="1467"/>
              <a:t>，从而对大规模的CT图像按照风险进行</a:t>
            </a:r>
            <a:r>
              <a:rPr lang="en" sz="1467" b="1">
                <a:solidFill>
                  <a:schemeClr val="dk1"/>
                </a:solidFill>
              </a:rPr>
              <a:t>病人的</a:t>
            </a:r>
            <a:r>
              <a:rPr lang="en" sz="1467" b="1"/>
              <a:t>排序、分诊，分层诊疗</a:t>
            </a:r>
            <a:endParaRPr sz="1467" b="1">
              <a:solidFill>
                <a:schemeClr val="dk1"/>
              </a:solidFill>
            </a:endParaRPr>
          </a:p>
          <a:p>
            <a:pPr marL="609585" indent="-397923">
              <a:buSzPts val="1100"/>
              <a:buChar char="●"/>
            </a:pPr>
            <a:r>
              <a:rPr lang="en" sz="1467">
                <a:solidFill>
                  <a:schemeClr val="dk1"/>
                </a:solidFill>
              </a:rPr>
              <a:t>对患者病灶风险程度进行评级，让高风险的病人的病例得到优先审阅</a:t>
            </a:r>
            <a:r>
              <a:rPr lang="en" sz="1467" b="1">
                <a:solidFill>
                  <a:schemeClr val="dk1"/>
                </a:solidFill>
              </a:rPr>
              <a:t>，</a:t>
            </a:r>
            <a:r>
              <a:rPr lang="en" sz="1467">
                <a:solidFill>
                  <a:schemeClr val="dk1"/>
                </a:solidFill>
              </a:rPr>
              <a:t>从而</a:t>
            </a:r>
            <a:r>
              <a:rPr lang="en" sz="1467" b="1">
                <a:solidFill>
                  <a:schemeClr val="dk1"/>
                </a:solidFill>
              </a:rPr>
              <a:t>优化医疗资源分配，改善诊疗排序制度</a:t>
            </a:r>
            <a:endParaRPr sz="1467"/>
          </a:p>
          <a:p>
            <a:pPr marL="609585" indent="-397923">
              <a:buSzPts val="1100"/>
              <a:buChar char="●"/>
            </a:pPr>
            <a:r>
              <a:rPr lang="en" sz="1467"/>
              <a:t>通过CT图像用</a:t>
            </a:r>
            <a:r>
              <a:rPr lang="en" sz="1467" b="1"/>
              <a:t>AI来伺机行筛查</a:t>
            </a:r>
            <a:r>
              <a:rPr lang="en" sz="1467"/>
              <a:t>的方式检测，降低病人就医成本</a:t>
            </a:r>
            <a:endParaRPr sz="1467"/>
          </a:p>
          <a:p>
            <a:pPr marL="609585"/>
            <a:endParaRPr sz="1067"/>
          </a:p>
          <a:p>
            <a:pPr marL="609585" indent="-397923">
              <a:buSzPts val="1100"/>
              <a:buChar char="●"/>
            </a:pPr>
            <a:r>
              <a:rPr lang="en" sz="1467"/>
              <a:t>技术路线为 ULD (基线模型) + 五个专用模型的增强</a:t>
            </a:r>
            <a:r>
              <a:rPr lang="en" sz="1467">
                <a:solidFill>
                  <a:schemeClr val="dk1"/>
                </a:solidFill>
              </a:rPr>
              <a:t>模型</a:t>
            </a:r>
            <a:r>
              <a:rPr lang="en" sz="1467"/>
              <a:t> (本项目已经两次获得</a:t>
            </a:r>
            <a:r>
              <a:rPr lang="en" sz="1467" b="1"/>
              <a:t>北美放射学年会2018/2020最佳论文奖</a:t>
            </a:r>
            <a:r>
              <a:rPr lang="en" sz="1467"/>
              <a:t>)</a:t>
            </a:r>
            <a:endParaRPr sz="1467"/>
          </a:p>
          <a:p>
            <a:endParaRPr sz="1467"/>
          </a:p>
        </p:txBody>
      </p:sp>
      <p:sp>
        <p:nvSpPr>
          <p:cNvPr id="173" name="Google Shape;173;p26"/>
          <p:cNvSpPr/>
          <p:nvPr/>
        </p:nvSpPr>
        <p:spPr>
          <a:xfrm>
            <a:off x="6569667" y="5171600"/>
            <a:ext cx="5308800" cy="6380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dirty="0"/>
              <a:t>已在北京和睦家医院和台湾长庚医院林口总院部署使用，正在和和睦家医院合作进行临床研究</a:t>
            </a:r>
            <a:endParaRPr sz="1467" dirty="0"/>
          </a:p>
          <a:p>
            <a:pPr marL="457189" indent="-448722">
              <a:buSzPts val="1100"/>
              <a:buChar char="❑"/>
            </a:pPr>
            <a:r>
              <a:rPr lang="en" sz="1467" dirty="0"/>
              <a:t>“</a:t>
            </a:r>
            <a:r>
              <a:rPr lang="en" sz="1467" i="1" dirty="0"/>
              <a:t>Learning from Multiple Datasets with Heterogeneous and Partial Labels for Universal Lesion Detection (ULD) in CT</a:t>
            </a:r>
            <a:r>
              <a:rPr lang="en" sz="1467" dirty="0"/>
              <a:t>,” to appear, </a:t>
            </a:r>
            <a:r>
              <a:rPr lang="en" sz="1467" b="1" dirty="0"/>
              <a:t>IEEE Trans. Med. Imaging, 2021</a:t>
            </a:r>
            <a:r>
              <a:rPr lang="en" sz="1467" dirty="0"/>
              <a:t>.</a:t>
            </a:r>
            <a:endParaRPr sz="1467" dirty="0"/>
          </a:p>
        </p:txBody>
      </p:sp>
      <p:pic>
        <p:nvPicPr>
          <p:cNvPr id="174" name="Google Shape;174;p26"/>
          <p:cNvPicPr preferRelativeResize="0"/>
          <p:nvPr/>
        </p:nvPicPr>
        <p:blipFill>
          <a:blip r:embed="rId3">
            <a:alphaModFix/>
          </a:blip>
          <a:stretch>
            <a:fillRect/>
          </a:stretch>
        </p:blipFill>
        <p:spPr>
          <a:xfrm>
            <a:off x="6506140" y="983484"/>
            <a:ext cx="5532373" cy="2985000"/>
          </a:xfrm>
          <a:prstGeom prst="rect">
            <a:avLst/>
          </a:prstGeom>
          <a:noFill/>
          <a:ln>
            <a:noFill/>
          </a:ln>
        </p:spPr>
      </p:pic>
      <p:pic>
        <p:nvPicPr>
          <p:cNvPr id="175" name="Google Shape;175;p26"/>
          <p:cNvPicPr preferRelativeResize="0"/>
          <p:nvPr/>
        </p:nvPicPr>
        <p:blipFill rotWithShape="1">
          <a:blip r:embed="rId4">
            <a:alphaModFix/>
          </a:blip>
          <a:srcRect l="5181" r="5172"/>
          <a:stretch/>
        </p:blipFill>
        <p:spPr>
          <a:xfrm>
            <a:off x="451279" y="3890034"/>
            <a:ext cx="1880060" cy="1122677"/>
          </a:xfrm>
          <a:prstGeom prst="rect">
            <a:avLst/>
          </a:prstGeom>
          <a:noFill/>
          <a:ln>
            <a:noFill/>
          </a:ln>
        </p:spPr>
      </p:pic>
      <p:pic>
        <p:nvPicPr>
          <p:cNvPr id="176" name="Google Shape;176;p26"/>
          <p:cNvPicPr preferRelativeResize="0"/>
          <p:nvPr/>
        </p:nvPicPr>
        <p:blipFill>
          <a:blip r:embed="rId5">
            <a:alphaModFix/>
          </a:blip>
          <a:stretch>
            <a:fillRect/>
          </a:stretch>
        </p:blipFill>
        <p:spPr>
          <a:xfrm>
            <a:off x="451265" y="5122655"/>
            <a:ext cx="1880080" cy="1080743"/>
          </a:xfrm>
          <a:prstGeom prst="rect">
            <a:avLst/>
          </a:prstGeom>
          <a:noFill/>
          <a:ln>
            <a:noFill/>
          </a:ln>
        </p:spPr>
      </p:pic>
      <p:pic>
        <p:nvPicPr>
          <p:cNvPr id="177" name="Google Shape;177;p26"/>
          <p:cNvPicPr preferRelativeResize="0"/>
          <p:nvPr/>
        </p:nvPicPr>
        <p:blipFill>
          <a:blip r:embed="rId6">
            <a:alphaModFix/>
          </a:blip>
          <a:stretch>
            <a:fillRect/>
          </a:stretch>
        </p:blipFill>
        <p:spPr>
          <a:xfrm>
            <a:off x="4380618" y="3886057"/>
            <a:ext cx="1880068" cy="1130628"/>
          </a:xfrm>
          <a:prstGeom prst="rect">
            <a:avLst/>
          </a:prstGeom>
          <a:noFill/>
          <a:ln>
            <a:noFill/>
          </a:ln>
        </p:spPr>
      </p:pic>
      <p:pic>
        <p:nvPicPr>
          <p:cNvPr id="178" name="Google Shape;178;p26"/>
          <p:cNvPicPr preferRelativeResize="0"/>
          <p:nvPr/>
        </p:nvPicPr>
        <p:blipFill>
          <a:blip r:embed="rId7">
            <a:alphaModFix/>
          </a:blip>
          <a:stretch>
            <a:fillRect/>
          </a:stretch>
        </p:blipFill>
        <p:spPr>
          <a:xfrm>
            <a:off x="2415953" y="3890321"/>
            <a:ext cx="1880060" cy="1122092"/>
          </a:xfrm>
          <a:prstGeom prst="rect">
            <a:avLst/>
          </a:prstGeom>
          <a:noFill/>
          <a:ln>
            <a:noFill/>
          </a:ln>
        </p:spPr>
      </p:pic>
      <p:sp>
        <p:nvSpPr>
          <p:cNvPr id="179" name="Google Shape;179;p26"/>
          <p:cNvSpPr/>
          <p:nvPr/>
        </p:nvSpPr>
        <p:spPr>
          <a:xfrm>
            <a:off x="2415967" y="5171600"/>
            <a:ext cx="3671600" cy="9404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a:t>检测病灶及输出风险得分示意图。从左到右依次</a:t>
            </a:r>
            <a:r>
              <a:rPr lang="en" sz="1467">
                <a:solidFill>
                  <a:schemeClr val="dk1"/>
                </a:solidFill>
              </a:rPr>
              <a:t>：淋巴，胸膜；肺；肾；淋巴，脾脏</a:t>
            </a:r>
            <a:endParaRPr sz="1467"/>
          </a:p>
        </p:txBody>
      </p:sp>
      <p:sp>
        <p:nvSpPr>
          <p:cNvPr id="180" name="Google Shape;180;p26"/>
          <p:cNvSpPr/>
          <p:nvPr/>
        </p:nvSpPr>
        <p:spPr>
          <a:xfrm>
            <a:off x="6534483" y="4017133"/>
            <a:ext cx="5494000" cy="5020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dirty="0"/>
              <a:t>ULD模型适用范围及检测示例：含</a:t>
            </a:r>
            <a:r>
              <a:rPr lang="en" sz="1467" b="1" dirty="0">
                <a:solidFill>
                  <a:schemeClr val="dk1"/>
                </a:solidFill>
              </a:rPr>
              <a:t>肺、胸部淋巴、肝、肾、甲状腺、胸膜、脊柱、脾、肾上腺等器官，肿瘤、囊肿、钙化等常见病灶</a:t>
            </a:r>
            <a:endParaRPr sz="1467"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304919" y="234865"/>
            <a:ext cx="11487600" cy="786400"/>
          </a:xfrm>
          <a:prstGeom prst="rect">
            <a:avLst/>
          </a:prstGeom>
          <a:noFill/>
          <a:ln>
            <a:noFill/>
          </a:ln>
        </p:spPr>
        <p:txBody>
          <a:bodyPr spcFirstLastPara="1" vert="horz" wrap="square" lIns="0" tIns="0" rIns="0" bIns="0" rtlCol="0" anchor="ctr" anchorCtr="0">
            <a:noAutofit/>
          </a:bodyPr>
          <a:lstStyle/>
          <a:p>
            <a:pPr>
              <a:spcBef>
                <a:spcPts val="0"/>
              </a:spcBef>
              <a:buClr>
                <a:schemeClr val="dk1"/>
              </a:buClr>
              <a:buSzPts val="1800"/>
            </a:pPr>
            <a:r>
              <a:rPr lang="en" sz="2400">
                <a:latin typeface="Arial"/>
                <a:ea typeface="Arial"/>
                <a:cs typeface="Arial"/>
                <a:sym typeface="Arial"/>
              </a:rPr>
              <a:t>2-</a:t>
            </a:r>
            <a:r>
              <a:rPr lang="en" sz="2400"/>
              <a:t>1</a:t>
            </a:r>
            <a:r>
              <a:rPr lang="en" sz="2400">
                <a:latin typeface="Arial"/>
                <a:ea typeface="Arial"/>
                <a:cs typeface="Arial"/>
                <a:sym typeface="Arial"/>
              </a:rPr>
              <a:t> </a:t>
            </a:r>
            <a:r>
              <a:rPr lang="en" sz="2400"/>
              <a:t>肿瘤AI项目功能分支_肝部肿瘤检测</a:t>
            </a:r>
            <a:endParaRPr sz="2400">
              <a:latin typeface="Arial"/>
              <a:ea typeface="Arial"/>
              <a:cs typeface="Arial"/>
              <a:sym typeface="Arial"/>
            </a:endParaRPr>
          </a:p>
        </p:txBody>
      </p:sp>
      <p:grpSp>
        <p:nvGrpSpPr>
          <p:cNvPr id="187" name="Google Shape;187;p27"/>
          <p:cNvGrpSpPr/>
          <p:nvPr/>
        </p:nvGrpSpPr>
        <p:grpSpPr>
          <a:xfrm>
            <a:off x="209952" y="881897"/>
            <a:ext cx="6292131" cy="390131"/>
            <a:chOff x="260765" y="1065887"/>
            <a:chExt cx="5831086" cy="403750"/>
          </a:xfrm>
        </p:grpSpPr>
        <p:sp>
          <p:nvSpPr>
            <p:cNvPr id="188" name="Google Shape;188;p27"/>
            <p:cNvSpPr/>
            <p:nvPr/>
          </p:nvSpPr>
          <p:spPr>
            <a:xfrm>
              <a:off x="331851" y="1065887"/>
              <a:ext cx="5760000" cy="369300"/>
            </a:xfrm>
            <a:prstGeom prst="rect">
              <a:avLst/>
            </a:prstGeom>
            <a:noFill/>
            <a:ln>
              <a:noFill/>
            </a:ln>
          </p:spPr>
          <p:txBody>
            <a:bodyPr spcFirstLastPara="1" wrap="square" lIns="91433" tIns="45700" rIns="91433" bIns="45700" anchor="t" anchorCtr="0">
              <a:noAutofit/>
            </a:bodyPr>
            <a:lstStyle/>
            <a:p>
              <a:pPr algn="ctr"/>
              <a:r>
                <a:rPr lang="en" sz="1867" b="1">
                  <a:solidFill>
                    <a:srgbClr val="E65C01"/>
                  </a:solidFill>
                  <a:latin typeface="Arial"/>
                  <a:ea typeface="Arial"/>
                  <a:cs typeface="Arial"/>
                  <a:sym typeface="Arial"/>
                </a:rPr>
                <a:t>核心功能</a:t>
              </a:r>
              <a:endParaRPr sz="1867" b="1">
                <a:solidFill>
                  <a:srgbClr val="E65C01"/>
                </a:solidFill>
                <a:latin typeface="Arial"/>
                <a:ea typeface="Arial"/>
                <a:cs typeface="Arial"/>
                <a:sym typeface="Arial"/>
              </a:endParaRPr>
            </a:p>
          </p:txBody>
        </p:sp>
        <p:cxnSp>
          <p:nvCxnSpPr>
            <p:cNvPr id="189" name="Google Shape;189;p27"/>
            <p:cNvCxnSpPr/>
            <p:nvPr/>
          </p:nvCxnSpPr>
          <p:spPr>
            <a:xfrm>
              <a:off x="260765" y="1469637"/>
              <a:ext cx="5760000" cy="0"/>
            </a:xfrm>
            <a:prstGeom prst="straightConnector1">
              <a:avLst/>
            </a:prstGeom>
            <a:noFill/>
            <a:ln w="17125" cap="flat" cmpd="sng">
              <a:solidFill>
                <a:schemeClr val="dk1">
                  <a:alpha val="49800"/>
                </a:schemeClr>
              </a:solidFill>
              <a:prstDash val="solid"/>
              <a:round/>
              <a:headEnd type="none" w="sm" len="sm"/>
              <a:tailEnd type="none" w="sm" len="sm"/>
            </a:ln>
          </p:spPr>
        </p:cxnSp>
      </p:grpSp>
      <p:grpSp>
        <p:nvGrpSpPr>
          <p:cNvPr id="190" name="Google Shape;190;p27"/>
          <p:cNvGrpSpPr/>
          <p:nvPr/>
        </p:nvGrpSpPr>
        <p:grpSpPr>
          <a:xfrm>
            <a:off x="246773" y="2749167"/>
            <a:ext cx="6218467" cy="455443"/>
            <a:chOff x="-329603" y="5242636"/>
            <a:chExt cx="5821081" cy="455504"/>
          </a:xfrm>
        </p:grpSpPr>
        <p:sp>
          <p:nvSpPr>
            <p:cNvPr id="191" name="Google Shape;191;p27"/>
            <p:cNvSpPr/>
            <p:nvPr/>
          </p:nvSpPr>
          <p:spPr>
            <a:xfrm>
              <a:off x="-268522" y="5242636"/>
              <a:ext cx="5760000" cy="390000"/>
            </a:xfrm>
            <a:prstGeom prst="rect">
              <a:avLst/>
            </a:prstGeom>
            <a:noFill/>
            <a:ln>
              <a:noFill/>
            </a:ln>
          </p:spPr>
          <p:txBody>
            <a:bodyPr spcFirstLastPara="1" wrap="square" lIns="90900" tIns="45467" rIns="90900" bIns="45467" anchor="ctr" anchorCtr="0">
              <a:noAutofit/>
            </a:bodyPr>
            <a:lstStyle/>
            <a:p>
              <a:pPr algn="ctr"/>
              <a:r>
                <a:rPr lang="en" sz="1867" b="1">
                  <a:solidFill>
                    <a:srgbClr val="E65C01"/>
                  </a:solidFill>
                  <a:latin typeface="Arial"/>
                  <a:ea typeface="Arial"/>
                  <a:cs typeface="Arial"/>
                  <a:sym typeface="Arial"/>
                </a:rPr>
                <a:t>临床验证及落地</a:t>
              </a:r>
              <a:endParaRPr sz="1867" b="1">
                <a:solidFill>
                  <a:srgbClr val="E65C01"/>
                </a:solidFill>
                <a:latin typeface="Arial"/>
                <a:ea typeface="Arial"/>
                <a:cs typeface="Arial"/>
                <a:sym typeface="Arial"/>
              </a:endParaRPr>
            </a:p>
          </p:txBody>
        </p:sp>
        <p:cxnSp>
          <p:nvCxnSpPr>
            <p:cNvPr id="192" name="Google Shape;192;p27"/>
            <p:cNvCxnSpPr/>
            <p:nvPr/>
          </p:nvCxnSpPr>
          <p:spPr>
            <a:xfrm rot="10800000" flipH="1">
              <a:off x="-329603" y="5688540"/>
              <a:ext cx="5760000" cy="9600"/>
            </a:xfrm>
            <a:prstGeom prst="straightConnector1">
              <a:avLst/>
            </a:prstGeom>
            <a:noFill/>
            <a:ln w="17125" cap="flat" cmpd="sng">
              <a:solidFill>
                <a:schemeClr val="dk1">
                  <a:alpha val="49800"/>
                </a:schemeClr>
              </a:solidFill>
              <a:prstDash val="solid"/>
              <a:round/>
              <a:headEnd type="none" w="sm" len="sm"/>
              <a:tailEnd type="none" w="sm" len="sm"/>
            </a:ln>
          </p:spPr>
        </p:cxnSp>
      </p:grpSp>
      <p:sp>
        <p:nvSpPr>
          <p:cNvPr id="193" name="Google Shape;193;p27"/>
          <p:cNvSpPr/>
          <p:nvPr/>
        </p:nvSpPr>
        <p:spPr>
          <a:xfrm>
            <a:off x="391600" y="1316372"/>
            <a:ext cx="5863600" cy="1636000"/>
          </a:xfrm>
          <a:prstGeom prst="rect">
            <a:avLst/>
          </a:prstGeom>
          <a:noFill/>
          <a:ln>
            <a:noFill/>
          </a:ln>
        </p:spPr>
        <p:txBody>
          <a:bodyPr spcFirstLastPara="1" wrap="square" lIns="91433" tIns="45700" rIns="91433" bIns="45700" anchor="t" anchorCtr="0">
            <a:noAutofit/>
          </a:bodyPr>
          <a:lstStyle/>
          <a:p>
            <a:pPr marL="457189" indent="-457189">
              <a:buClr>
                <a:schemeClr val="dk1"/>
              </a:buClr>
              <a:buSzPts val="1200"/>
              <a:buFont typeface="Noto Sans Symbols"/>
              <a:buChar char="●"/>
            </a:pPr>
            <a:r>
              <a:rPr lang="en" sz="1467" dirty="0"/>
              <a:t>在 CT 图像中</a:t>
            </a:r>
            <a:r>
              <a:rPr lang="en" sz="1467" b="1" dirty="0"/>
              <a:t>检测原发性肝癌（HCC）</a:t>
            </a:r>
            <a:endParaRPr sz="1467" b="1" dirty="0"/>
          </a:p>
          <a:p>
            <a:pPr marL="457189" indent="-448722">
              <a:buSzPts val="1100"/>
              <a:buChar char="●"/>
            </a:pPr>
            <a:r>
              <a:rPr lang="en" sz="1467" dirty="0"/>
              <a:t>通过一</a:t>
            </a:r>
            <a:r>
              <a:rPr lang="en" sz="1467" b="1" dirty="0"/>
              <a:t>个模型实现对多种 CT 输入的处理</a:t>
            </a:r>
            <a:r>
              <a:rPr lang="en" sz="1467" dirty="0"/>
              <a:t>，包括</a:t>
            </a:r>
            <a:endParaRPr sz="1467" dirty="0"/>
          </a:p>
          <a:p>
            <a:pPr marL="1219170" lvl="1" indent="-397923">
              <a:buSzPts val="1100"/>
              <a:buChar char="○"/>
            </a:pPr>
            <a:r>
              <a:rPr lang="en" sz="1467" dirty="0"/>
              <a:t>平扫 CT：</a:t>
            </a:r>
            <a:r>
              <a:rPr lang="en" sz="1467" b="1" dirty="0"/>
              <a:t>用于肝癌筛查</a:t>
            </a:r>
            <a:endParaRPr sz="1467" b="1" dirty="0"/>
          </a:p>
          <a:p>
            <a:pPr marL="1219170" lvl="1" indent="-397923">
              <a:buSzPts val="1100"/>
              <a:buChar char="○"/>
            </a:pPr>
            <a:r>
              <a:rPr lang="en" sz="1467" dirty="0"/>
              <a:t>腹部 CT （平扫 + 门脉期增强）：用于机遇性筛查</a:t>
            </a:r>
            <a:endParaRPr sz="1467" dirty="0"/>
          </a:p>
          <a:p>
            <a:pPr marL="1219170" lvl="1" indent="-397923">
              <a:buSzPts val="1100"/>
              <a:buChar char="○"/>
            </a:pPr>
            <a:r>
              <a:rPr lang="en" sz="1467" dirty="0"/>
              <a:t>动态增强 CT （平扫 + 动脉期 + 门脉期 + 延迟期）：用于肝癌辅助诊断</a:t>
            </a:r>
            <a:endParaRPr sz="1467" dirty="0"/>
          </a:p>
        </p:txBody>
      </p:sp>
      <p:sp>
        <p:nvSpPr>
          <p:cNvPr id="194" name="Google Shape;194;p27"/>
          <p:cNvSpPr/>
          <p:nvPr/>
        </p:nvSpPr>
        <p:spPr>
          <a:xfrm>
            <a:off x="6549752" y="4895205"/>
            <a:ext cx="5527775" cy="7864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00" dirty="0"/>
              <a:t>动态增强 CT，HCC 检测实例，肿瘤大小从 2 到 13 公分，肝炎指数 Ishak score 从 1 到 6 分. 高肝炎指数病人属于 HCC 高危人群。</a:t>
            </a:r>
            <a:endParaRPr sz="1400" dirty="0"/>
          </a:p>
          <a:p>
            <a:pPr marL="457189" indent="-440256">
              <a:buSzPts val="1000"/>
              <a:buChar char="❑"/>
            </a:pPr>
            <a:r>
              <a:rPr lang="en" sz="1333" dirty="0"/>
              <a:t>“</a:t>
            </a:r>
            <a:r>
              <a:rPr lang="en" sz="1333" i="1" dirty="0"/>
              <a:t>Automatic Hepatocellular Carcinoma Detection in Non-Contrast and Venous Computed Tomography of Cirrhotic Patient - A Three Dimensional Deep Learning based Approach</a:t>
            </a:r>
            <a:r>
              <a:rPr lang="en" sz="1333" dirty="0"/>
              <a:t>”, Scientific Oral, </a:t>
            </a:r>
            <a:r>
              <a:rPr lang="en" sz="1333" b="1" dirty="0"/>
              <a:t>AASLD 2020 </a:t>
            </a:r>
            <a:r>
              <a:rPr lang="zh-CN" altLang="en-US" sz="1333" b="1" dirty="0"/>
              <a:t>美国肝脏疾病临床年会</a:t>
            </a:r>
            <a:endParaRPr sz="1333" b="1" dirty="0"/>
          </a:p>
        </p:txBody>
      </p:sp>
      <p:pic>
        <p:nvPicPr>
          <p:cNvPr id="195" name="Google Shape;195;p27"/>
          <p:cNvPicPr preferRelativeResize="0"/>
          <p:nvPr/>
        </p:nvPicPr>
        <p:blipFill>
          <a:blip r:embed="rId3">
            <a:alphaModFix/>
          </a:blip>
          <a:stretch>
            <a:fillRect/>
          </a:stretch>
        </p:blipFill>
        <p:spPr>
          <a:xfrm>
            <a:off x="6921187" y="130328"/>
            <a:ext cx="4777736" cy="4719496"/>
          </a:xfrm>
          <a:prstGeom prst="rect">
            <a:avLst/>
          </a:prstGeom>
          <a:noFill/>
          <a:ln>
            <a:noFill/>
          </a:ln>
        </p:spPr>
      </p:pic>
      <p:sp>
        <p:nvSpPr>
          <p:cNvPr id="196" name="Google Shape;196;p27"/>
          <p:cNvSpPr/>
          <p:nvPr/>
        </p:nvSpPr>
        <p:spPr>
          <a:xfrm>
            <a:off x="391584" y="3260500"/>
            <a:ext cx="5863600" cy="1469200"/>
          </a:xfrm>
          <a:prstGeom prst="rect">
            <a:avLst/>
          </a:prstGeom>
          <a:noFill/>
          <a:ln>
            <a:noFill/>
          </a:ln>
        </p:spPr>
        <p:txBody>
          <a:bodyPr spcFirstLastPara="1" wrap="square" lIns="91433" tIns="45700" rIns="91433" bIns="45700" anchor="t" anchorCtr="0">
            <a:noAutofit/>
          </a:bodyPr>
          <a:lstStyle/>
          <a:p>
            <a:pPr marL="457189" indent="-457189">
              <a:buClr>
                <a:schemeClr val="dk1"/>
              </a:buClr>
              <a:buSzPts val="1200"/>
              <a:buFont typeface="Noto Sans Symbols"/>
              <a:buChar char="●"/>
            </a:pPr>
            <a:r>
              <a:rPr lang="en" sz="1467" dirty="0">
                <a:solidFill>
                  <a:schemeClr val="dk1"/>
                </a:solidFill>
              </a:rPr>
              <a:t>使用 250 位经过超声筛查的病人数据进行性能验证，结果为</a:t>
            </a:r>
            <a:endParaRPr sz="1467" dirty="0">
              <a:solidFill>
                <a:schemeClr val="dk1"/>
              </a:solidFill>
            </a:endParaRPr>
          </a:p>
          <a:p>
            <a:pPr marL="1219170" lvl="1" indent="-397923">
              <a:buClr>
                <a:schemeClr val="dk1"/>
              </a:buClr>
              <a:buSzPts val="1100"/>
              <a:buChar char="○"/>
            </a:pPr>
            <a:r>
              <a:rPr lang="en" sz="1467" dirty="0">
                <a:solidFill>
                  <a:schemeClr val="dk1"/>
                </a:solidFill>
              </a:rPr>
              <a:t>平扫 CT：敏感度 67%，特异性 88%</a:t>
            </a:r>
            <a:endParaRPr sz="1467" dirty="0">
              <a:solidFill>
                <a:schemeClr val="dk1"/>
              </a:solidFill>
            </a:endParaRPr>
          </a:p>
          <a:p>
            <a:pPr marL="1219170" lvl="1" indent="-397923">
              <a:buClr>
                <a:schemeClr val="dk1"/>
              </a:buClr>
              <a:buSzPts val="1100"/>
              <a:buChar char="○"/>
            </a:pPr>
            <a:r>
              <a:rPr lang="en" sz="1467" dirty="0">
                <a:solidFill>
                  <a:schemeClr val="dk1"/>
                </a:solidFill>
              </a:rPr>
              <a:t>腹部 CT：敏感度 74%，特异性 97%</a:t>
            </a:r>
            <a:endParaRPr sz="1467" dirty="0">
              <a:solidFill>
                <a:schemeClr val="dk1"/>
              </a:solidFill>
            </a:endParaRPr>
          </a:p>
          <a:p>
            <a:pPr marL="1219170" lvl="1" indent="-397923">
              <a:buClr>
                <a:schemeClr val="dk1"/>
              </a:buClr>
              <a:buSzPts val="1100"/>
              <a:buChar char="○"/>
            </a:pPr>
            <a:r>
              <a:rPr lang="en" sz="1467" dirty="0">
                <a:solidFill>
                  <a:schemeClr val="dk1"/>
                </a:solidFill>
              </a:rPr>
              <a:t>动态增强 CT：敏感度 84%，特异性 96%</a:t>
            </a:r>
            <a:endParaRPr sz="1467" dirty="0">
              <a:solidFill>
                <a:schemeClr val="dk1"/>
              </a:solidFill>
            </a:endParaRPr>
          </a:p>
          <a:p>
            <a:pPr marL="1219170" lvl="1" indent="-397923">
              <a:buClr>
                <a:schemeClr val="dk1"/>
              </a:buClr>
              <a:buSzPts val="1100"/>
              <a:buChar char="○"/>
            </a:pPr>
            <a:r>
              <a:rPr lang="en" sz="1467" dirty="0">
                <a:solidFill>
                  <a:schemeClr val="dk1"/>
                </a:solidFill>
              </a:rPr>
              <a:t>参照 Hepatology 2018 年数据，医生在 CT 上的平均精度：敏感度 66%，特异性 92% </a:t>
            </a:r>
            <a:endParaRPr sz="1467" dirty="0">
              <a:solidFill>
                <a:schemeClr val="dk1"/>
              </a:solidFill>
            </a:endParaRPr>
          </a:p>
        </p:txBody>
      </p:sp>
      <p:pic>
        <p:nvPicPr>
          <p:cNvPr id="197" name="Google Shape;197;p27"/>
          <p:cNvPicPr preferRelativeResize="0"/>
          <p:nvPr/>
        </p:nvPicPr>
        <p:blipFill>
          <a:blip r:embed="rId4">
            <a:alphaModFix/>
          </a:blip>
          <a:stretch>
            <a:fillRect/>
          </a:stretch>
        </p:blipFill>
        <p:spPr>
          <a:xfrm>
            <a:off x="1294134" y="4729701"/>
            <a:ext cx="5125041" cy="1747167"/>
          </a:xfrm>
          <a:prstGeom prst="rect">
            <a:avLst/>
          </a:prstGeom>
          <a:noFill/>
          <a:ln>
            <a:noFill/>
          </a:ln>
        </p:spPr>
      </p:pic>
      <p:sp>
        <p:nvSpPr>
          <p:cNvPr id="198" name="Google Shape;198;p27"/>
          <p:cNvSpPr/>
          <p:nvPr/>
        </p:nvSpPr>
        <p:spPr>
          <a:xfrm>
            <a:off x="391600" y="4785600"/>
            <a:ext cx="704400" cy="1469200"/>
          </a:xfrm>
          <a:prstGeom prst="rect">
            <a:avLst/>
          </a:prstGeom>
          <a:noFill/>
          <a:ln>
            <a:noFill/>
          </a:ln>
        </p:spPr>
        <p:txBody>
          <a:bodyPr spcFirstLastPara="1" wrap="square" lIns="91433" tIns="45700" rIns="91433" bIns="45700" anchor="t" anchorCtr="0">
            <a:noAutofit/>
          </a:bodyPr>
          <a:lstStyle/>
          <a:p>
            <a:pPr marL="457189" indent="-457189">
              <a:buClr>
                <a:srgbClr val="3F3F3F"/>
              </a:buClr>
              <a:buSzPts val="1200"/>
              <a:buFont typeface="Noto Sans Symbols"/>
              <a:buChar char="❑"/>
            </a:pPr>
            <a:r>
              <a:rPr lang="en" sz="1467"/>
              <a:t>肝癌诊断流程</a:t>
            </a:r>
            <a:endParaRPr sz="1467"/>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0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Y-%#m-%#d&lt;/m_strFormatTime&gt;&lt;m_yearfmt&gt;&lt;begin val=&quot;0&quot;/&gt;&lt;end val=&quot;0&quot;/&gt;&lt;/m_yearfmt&gt;&lt;/m_precDefaultDate&gt;&lt;m_precDefaultYear&gt;&lt;m_yearfmt&gt;&lt;begin val=&quot;0&quot;/&gt;&lt;end val=&quot;4&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eT9BhVvHSXeONAiHHUhda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lP5kn8uQ4uXPL36mvpJi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ryS.zCTIQz.gj9Aj9z.2E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2MEmLgwVQc6p_hge_Zlj0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7ElEzTtDTMixMNsJmxmFi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5_wea.qJSCu8R0zcW8jac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pzinnQWgVUqfVVHvPqN33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pzinnQWgVUqfVVHvPqN33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zinnQWgVUqfVVHvPqN33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pzinnQWgVUqfVVHvPqN33g"/>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PingAn 16:9">
  <a:themeElements>
    <a:clrScheme name="PingAn">
      <a:dk1>
        <a:sysClr val="windowText" lastClr="000000"/>
      </a:dk1>
      <a:lt1>
        <a:sysClr val="window" lastClr="FFFFFF"/>
      </a:lt1>
      <a:dk2>
        <a:srgbClr val="575F6D"/>
      </a:dk2>
      <a:lt2>
        <a:srgbClr val="E3E4E6"/>
      </a:lt2>
      <a:accent1>
        <a:srgbClr val="FE8637"/>
      </a:accent1>
      <a:accent2>
        <a:srgbClr val="B32C16"/>
      </a:accent2>
      <a:accent3>
        <a:srgbClr val="FFCC00"/>
      </a:accent3>
      <a:accent4>
        <a:srgbClr val="B96400"/>
      </a:accent4>
      <a:accent5>
        <a:srgbClr val="777C84"/>
      </a:accent5>
      <a:accent6>
        <a:srgbClr val="5B9BD5"/>
      </a:accent6>
      <a:hlink>
        <a:srgbClr val="7598D9"/>
      </a:hlink>
      <a:folHlink>
        <a:srgbClr val="3B435B"/>
      </a:folHlink>
    </a:clrScheme>
    <a:fontScheme name="t5t4xnak">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342900" indent="-342900" algn="l">
          <a:lnSpc>
            <a:spcPct val="90000"/>
          </a:lnSpc>
          <a:spcAft>
            <a:spcPts val="1000"/>
          </a:spcAft>
          <a:buAutoNum type="arabicPeriod"/>
          <a:defRPr b="1" kern="0">
            <a:solidFill>
              <a:prstClr val="black"/>
            </a:solidFill>
            <a:ea typeface="华文楷体"/>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演示文稿2" id="{C99026FE-CC7A-4314-8337-47773475B1B7}" vid="{0E271351-4F3E-43C6-BFEB-672B337163C4}"/>
    </a:ext>
  </a:extLst>
</a:theme>
</file>

<file path=ppt/theme/theme2.xml><?xml version="1.0" encoding="utf-8"?>
<a:theme xmlns:a="http://schemas.openxmlformats.org/drawingml/2006/main" name="1_PingAn 16:9">
  <a:themeElements>
    <a:clrScheme name="Pingan Black">
      <a:dk1>
        <a:sysClr val="windowText" lastClr="000000"/>
      </a:dk1>
      <a:lt1>
        <a:sysClr val="window" lastClr="FFFFFF"/>
      </a:lt1>
      <a:dk2>
        <a:srgbClr val="575F6D"/>
      </a:dk2>
      <a:lt2>
        <a:srgbClr val="E3E4E6"/>
      </a:lt2>
      <a:accent1>
        <a:srgbClr val="FE8637"/>
      </a:accent1>
      <a:accent2>
        <a:srgbClr val="B32C16"/>
      </a:accent2>
      <a:accent3>
        <a:srgbClr val="FFCC00"/>
      </a:accent3>
      <a:accent4>
        <a:srgbClr val="B96400"/>
      </a:accent4>
      <a:accent5>
        <a:srgbClr val="777C84"/>
      </a:accent5>
      <a:accent6>
        <a:srgbClr val="5B9BD5"/>
      </a:accent6>
      <a:hlink>
        <a:srgbClr val="7598D9"/>
      </a:hlink>
      <a:folHlink>
        <a:srgbClr val="3B435B"/>
      </a:folHlink>
    </a:clrScheme>
    <a:fontScheme name="t5t4xnak">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50000"/>
            <a:lumOff val="50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演示文稿1" id="{17A5120E-4544-4DEB-ADA9-D11955ECEA26}" vid="{7C304547-865A-4739-9482-91752DFBE1F0}"/>
    </a:ext>
  </a:extLst>
</a:theme>
</file>

<file path=ppt/theme/theme3.xml><?xml version="1.0" encoding="utf-8"?>
<a:theme xmlns:a="http://schemas.openxmlformats.org/drawingml/2006/main" name="2_PingAn 16: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5t4xnak">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90000"/>
          </a:lnSpc>
          <a:spcAft>
            <a:spcPts val="1000"/>
          </a:spcAft>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potx.pptx" id="{77D3B7E8-B09B-4A5C-9E7D-4BA82A27C658}" vid="{F7D584BA-6A67-4F9D-B48A-CA0573A696E8}"/>
    </a:ext>
  </a:extLst>
</a:theme>
</file>

<file path=ppt/theme/theme4.xml><?xml version="1.0" encoding="utf-8"?>
<a:theme xmlns:a="http://schemas.openxmlformats.org/drawingml/2006/main" name="3_PingAn 16:9">
  <a:themeElements>
    <a:clrScheme name="PingAn">
      <a:dk1>
        <a:sysClr val="windowText" lastClr="000000"/>
      </a:dk1>
      <a:lt1>
        <a:sysClr val="window" lastClr="FFFFFF"/>
      </a:lt1>
      <a:dk2>
        <a:srgbClr val="575F6D"/>
      </a:dk2>
      <a:lt2>
        <a:srgbClr val="E3E4E6"/>
      </a:lt2>
      <a:accent1>
        <a:srgbClr val="FE8637"/>
      </a:accent1>
      <a:accent2>
        <a:srgbClr val="B32C16"/>
      </a:accent2>
      <a:accent3>
        <a:srgbClr val="FFCC00"/>
      </a:accent3>
      <a:accent4>
        <a:srgbClr val="B96400"/>
      </a:accent4>
      <a:accent5>
        <a:srgbClr val="777C84"/>
      </a:accent5>
      <a:accent6>
        <a:srgbClr val="5B9BD5"/>
      </a:accent6>
      <a:hlink>
        <a:srgbClr val="7598D9"/>
      </a:hlink>
      <a:folHlink>
        <a:srgbClr val="3B435B"/>
      </a:folHlink>
    </a:clrScheme>
    <a:fontScheme name="t5t4xnak">
      <a:majorFont>
        <a:latin typeface="Arial"/>
        <a:ea typeface="华文楷体"/>
        <a:cs typeface=""/>
      </a:majorFont>
      <a:minorFont>
        <a:latin typeface="Arial"/>
        <a:ea typeface="华文楷体"/>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演示文稿1" id="{9F5337A9-2650-4487-9938-023918B3306F}" vid="{79A431C3-A6C2-4823-B13C-54A53E82E7D7}"/>
    </a:ext>
  </a:extLst>
</a:theme>
</file>

<file path=ppt/theme/theme5.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5t4xnak">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rgbClr val="FE8637"/>
          </a:solidFill>
        </a:ln>
      </a:spPr>
      <a:bodyPr lIns="0" tIns="0" rIns="0" bIns="0" anchor="b"/>
      <a:lstStyle>
        <a:defPPr marL="0" marR="0" indent="0" algn="ctr" defTabSz="914400" eaLnBrk="1" fontAlgn="base" latinLnBrk="0" hangingPunct="1">
          <a:lnSpc>
            <a:spcPct val="100000"/>
          </a:lnSpc>
          <a:spcBef>
            <a:spcPct val="0"/>
          </a:spcBef>
          <a:spcAft>
            <a:spcPct val="0"/>
          </a:spcAft>
          <a:buClrTx/>
          <a:buSzTx/>
          <a:buFontTx/>
          <a:buNone/>
          <a:tabLst/>
          <a:defRPr kumimoji="0" sz="1600" b="1" i="0" u="none" strike="noStrike" kern="0" cap="none" spc="0" normalizeH="0" baseline="0" noProof="0" dirty="0" smtClean="0">
            <a:ln>
              <a:noFill/>
            </a:ln>
            <a:solidFill>
              <a:prstClr val="black"/>
            </a:solidFill>
            <a:effectLst/>
            <a:uLnTx/>
            <a:uFillTx/>
            <a:latin typeface="Arial"/>
            <a:ea typeface="华文楷体"/>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自定义设计方案">
  <a:themeElements>
    <a:clrScheme name="自定义 2">
      <a:dk1>
        <a:sysClr val="windowText" lastClr="000000"/>
      </a:dk1>
      <a:lt1>
        <a:sysClr val="window" lastClr="FFFFFF"/>
      </a:lt1>
      <a:dk2>
        <a:srgbClr val="44546A"/>
      </a:dk2>
      <a:lt2>
        <a:srgbClr val="E7E6E6"/>
      </a:lt2>
      <a:accent1>
        <a:srgbClr val="ED7D31"/>
      </a:accent1>
      <a:accent2>
        <a:srgbClr val="ED7D31"/>
      </a:accent2>
      <a:accent3>
        <a:srgbClr val="A5A5A5"/>
      </a:accent3>
      <a:accent4>
        <a:srgbClr val="FFC000"/>
      </a:accent4>
      <a:accent5>
        <a:srgbClr val="ED7D31"/>
      </a:accent5>
      <a:accent6>
        <a:srgbClr val="70AD47"/>
      </a:accent6>
      <a:hlink>
        <a:srgbClr val="0563C1"/>
      </a:hlink>
      <a:folHlink>
        <a:srgbClr val="954F72"/>
      </a:folHlink>
    </a:clrScheme>
    <a:fontScheme name="t5t4xnak">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rgbClr val="FE8637"/>
          </a:solidFill>
        </a:ln>
      </a:spPr>
      <a:bodyPr lIns="0" tIns="0" rIns="0" bIns="0" anchor="b"/>
      <a:lstStyle>
        <a:defPPr marL="0" marR="0" indent="0" algn="ctr" defTabSz="914400" eaLnBrk="1" fontAlgn="base" latinLnBrk="0" hangingPunct="1">
          <a:lnSpc>
            <a:spcPct val="100000"/>
          </a:lnSpc>
          <a:spcBef>
            <a:spcPct val="0"/>
          </a:spcBef>
          <a:spcAft>
            <a:spcPct val="0"/>
          </a:spcAft>
          <a:buClrTx/>
          <a:buSzTx/>
          <a:buFontTx/>
          <a:buNone/>
          <a:tabLst/>
          <a:defRPr kumimoji="0" sz="1600" b="1" i="0" u="none" strike="noStrike" kern="0" cap="none" spc="0" normalizeH="0" baseline="0" noProof="0" dirty="0" smtClean="0">
            <a:ln>
              <a:noFill/>
            </a:ln>
            <a:solidFill>
              <a:prstClr val="black"/>
            </a:solidFill>
            <a:effectLst/>
            <a:uLnTx/>
            <a:uFillTx/>
            <a:latin typeface="Arial"/>
            <a:ea typeface="华文楷体"/>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平安16-9</Template>
  <TotalTime>59972</TotalTime>
  <Words>2600</Words>
  <Application>Microsoft Office PowerPoint</Application>
  <PresentationFormat>Widescreen</PresentationFormat>
  <Paragraphs>359</Paragraphs>
  <Slides>14</Slides>
  <Notes>14</Notes>
  <HiddenSlides>0</HiddenSlides>
  <MMClips>1</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14</vt:i4>
      </vt:variant>
    </vt:vector>
  </HeadingPairs>
  <TitlesOfParts>
    <vt:vector size="35" baseType="lpstr">
      <vt:lpstr>Arial (Body)</vt:lpstr>
      <vt:lpstr>等线</vt:lpstr>
      <vt:lpstr>FZZhunYuan-M02S</vt:lpstr>
      <vt:lpstr>KaiTi</vt:lpstr>
      <vt:lpstr>微软雅黑</vt:lpstr>
      <vt:lpstr>Noto Sans Symbols</vt:lpstr>
      <vt:lpstr>华文楷体</vt:lpstr>
      <vt:lpstr>幼圆</vt:lpstr>
      <vt:lpstr>楷体</vt:lpstr>
      <vt:lpstr>Arial</vt:lpstr>
      <vt:lpstr>Calibri</vt:lpstr>
      <vt:lpstr>Century Schoolbook</vt:lpstr>
      <vt:lpstr>Trebuchet MS</vt:lpstr>
      <vt:lpstr>Wingdings</vt:lpstr>
      <vt:lpstr>PingAn 16:9</vt:lpstr>
      <vt:lpstr>1_PingAn 16:9</vt:lpstr>
      <vt:lpstr>2_PingAn 16:9</vt:lpstr>
      <vt:lpstr>3_PingAn 16:9</vt:lpstr>
      <vt:lpstr>5_自定义设计方案</vt:lpstr>
      <vt:lpstr>1_自定义设计方案</vt:lpstr>
      <vt:lpstr>think-cell 幻灯片</vt:lpstr>
      <vt:lpstr>香港医管局推行医院联网，与大陆医联体有类似之处，每个联网里有一家中心医院，并辅以部分专科及基层机构</vt:lpstr>
      <vt:lpstr>香港医疗服务体系执行严格的分级转介制度，等候时间长是常态</vt:lpstr>
      <vt:lpstr>公营医疗体系内，从当下专科门诊轮候时长来看，医疗设施及人才最为短缺的包括骨科、内科、眼科及精神科、妇科等科室</vt:lpstr>
      <vt:lpstr>平安智能影像产品可提供20+产品及方案，覆盖人体多部位，服务临床多科室</vt:lpstr>
      <vt:lpstr>从骨科及肿瘤两个方向切入，重点在于以伺机行筛查的方式覆盖更多患者、病例。通过加入风险程度定量分析，对诊断、治疗排序模式进行优化，合理医疗资源分配，对高风险病人进行优先诊治。平安技术研究院地跨中美两地，在这两个方向上处于显著的世界领先地位，并已在大陆和台湾的多家核心合作医院临床验证。</vt:lpstr>
      <vt:lpstr>1-1 骨科AI产品方案简介及落地案例_骨质疏松</vt:lpstr>
      <vt:lpstr>1-2 骨科AI产品方案简介及落地案例_骨折</vt:lpstr>
      <vt:lpstr>2-0 肿瘤AI项目方案简介及落地案例_功能总支_概述</vt:lpstr>
      <vt:lpstr>2-1 肿瘤AI项目功能分支_肝部肿瘤检测</vt:lpstr>
      <vt:lpstr>2-2 肿瘤AI项目功能分支_胰腺癌筛查</vt:lpstr>
      <vt:lpstr>2-3 肿瘤AI项目功能分支_胸部淋巴异常检测 </vt:lpstr>
      <vt:lpstr>2-4 肿瘤AI项目功能分支_食道癌检测和分割 </vt:lpstr>
      <vt:lpstr>2-5 肿瘤AI项目功能分支_RECIST 病灶测量模型</vt:lpstr>
      <vt:lpstr>附：部署方式及潜在所需政策支持</vt:lpstr>
    </vt:vector>
  </TitlesOfParts>
  <Company>中国平安保险(集团)股份有限公司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Localadmin</dc:creator>
  <cp:lastModifiedBy>Le Lu</cp:lastModifiedBy>
  <cp:revision>8955</cp:revision>
  <dcterms:created xsi:type="dcterms:W3CDTF">2019-02-12T03:52:32Z</dcterms:created>
  <dcterms:modified xsi:type="dcterms:W3CDTF">2021-04-17T16:50:03Z</dcterms:modified>
</cp:coreProperties>
</file>